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6"/>
  </p:handoutMasterIdLst>
  <p:sldIdLst>
    <p:sldId id="972" r:id="rId3"/>
    <p:sldId id="981" r:id="rId5"/>
    <p:sldId id="873" r:id="rId6"/>
    <p:sldId id="874" r:id="rId7"/>
    <p:sldId id="875" r:id="rId8"/>
    <p:sldId id="860" r:id="rId9"/>
    <p:sldId id="854" r:id="rId10"/>
    <p:sldId id="876" r:id="rId11"/>
    <p:sldId id="974" r:id="rId12"/>
    <p:sldId id="877" r:id="rId13"/>
    <p:sldId id="863" r:id="rId14"/>
    <p:sldId id="864" r:id="rId15"/>
    <p:sldId id="956" r:id="rId16"/>
    <p:sldId id="879" r:id="rId17"/>
    <p:sldId id="957" r:id="rId18"/>
    <p:sldId id="880" r:id="rId19"/>
    <p:sldId id="958" r:id="rId20"/>
    <p:sldId id="882" r:id="rId21"/>
    <p:sldId id="883" r:id="rId22"/>
    <p:sldId id="884" r:id="rId23"/>
    <p:sldId id="959" r:id="rId24"/>
    <p:sldId id="865" r:id="rId25"/>
    <p:sldId id="866" r:id="rId26"/>
    <p:sldId id="885" r:id="rId27"/>
    <p:sldId id="886" r:id="rId28"/>
    <p:sldId id="887" r:id="rId29"/>
    <p:sldId id="960" r:id="rId30"/>
    <p:sldId id="888" r:id="rId31"/>
    <p:sldId id="867" r:id="rId32"/>
    <p:sldId id="890" r:id="rId33"/>
    <p:sldId id="902" r:id="rId34"/>
    <p:sldId id="975" r:id="rId35"/>
    <p:sldId id="919" r:id="rId36"/>
    <p:sldId id="916" r:id="rId37"/>
    <p:sldId id="923" r:id="rId38"/>
    <p:sldId id="925" r:id="rId39"/>
    <p:sldId id="976" r:id="rId40"/>
    <p:sldId id="928" r:id="rId41"/>
    <p:sldId id="933" r:id="rId42"/>
    <p:sldId id="977" r:id="rId43"/>
    <p:sldId id="961" r:id="rId44"/>
    <p:sldId id="978" r:id="rId45"/>
    <p:sldId id="936" r:id="rId46"/>
    <p:sldId id="937" r:id="rId47"/>
    <p:sldId id="938" r:id="rId48"/>
    <p:sldId id="939" r:id="rId49"/>
    <p:sldId id="963" r:id="rId50"/>
    <p:sldId id="964" r:id="rId51"/>
    <p:sldId id="965" r:id="rId52"/>
    <p:sldId id="967" r:id="rId53"/>
    <p:sldId id="968" r:id="rId54"/>
    <p:sldId id="969" r:id="rId55"/>
    <p:sldId id="970" r:id="rId56"/>
    <p:sldId id="979" r:id="rId57"/>
    <p:sldId id="971" r:id="rId58"/>
    <p:sldId id="953" r:id="rId59"/>
    <p:sldId id="980" r:id="rId60"/>
    <p:sldId id="982" r:id="rId61"/>
    <p:sldId id="983" r:id="rId62"/>
    <p:sldId id="984" r:id="rId63"/>
    <p:sldId id="985" r:id="rId64"/>
    <p:sldId id="853" r:id="rId65"/>
  </p:sldIdLst>
  <p:sldSz cx="12196445"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5C6C"/>
    <a:srgbClr val="006BB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20" autoAdjust="0"/>
    <p:restoredTop sz="49635" autoAdjust="0"/>
  </p:normalViewPr>
  <p:slideViewPr>
    <p:cSldViewPr snapToObjects="1">
      <p:cViewPr varScale="1">
        <p:scale>
          <a:sx n="76" d="100"/>
          <a:sy n="76" d="100"/>
        </p:scale>
        <p:origin x="402" y="54"/>
      </p:cViewPr>
      <p:guideLst>
        <p:guide orient="horz" pos="210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anose="020B0604020202020204" pitchFamily="34" charset="0"/>
              <a:buNone/>
              <a:defRPr sz="1200" smtClean="0"/>
            </a:lvl1pPr>
          </a:lstStyle>
          <a:p>
            <a:pPr>
              <a:defRPr/>
            </a:pPr>
            <a:fld id="{B2561BF5-BEB7-4005-B8FD-215901AF7EE5}"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a:defRPr/>
            </a:pPr>
            <a:fld id="{93FD7E3C-14E0-4A75-84C1-B413A2E8F847}" type="datetimeFigureOut">
              <a:rPr lang="zh-CN" altLang="en-US"/>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0" hangingPunct="0">
              <a:buFont typeface="Arial" panose="020B0604020202020204" pitchFamily="34" charset="0"/>
              <a:buNone/>
              <a:defRPr sz="1200"/>
            </a:lvl1pPr>
          </a:lstStyle>
          <a:p>
            <a:pPr>
              <a:defRPr/>
            </a:pPr>
            <a:fld id="{DF7B546C-AF4A-4AF7-A4F4-304D87EF9836}"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smtClean="0"/>
          </a:p>
        </p:txBody>
      </p:sp>
      <p:sp>
        <p:nvSpPr>
          <p:cNvPr id="22531" name="灯片编号占位符 3"/>
          <p:cNvSpPr>
            <a:spLocks noGrp="1"/>
          </p:cNvSpPr>
          <p:nvPr>
            <p:ph type="sldNum" sz="quarter" idx="5"/>
          </p:nvPr>
        </p:nvSpPr>
        <p:spPr>
          <a:noFill/>
          <a:ln>
            <a:miter lim="800000"/>
          </a:ln>
        </p:spPr>
        <p:txBody>
          <a:bodyPr/>
          <a:lstStyle/>
          <a:p>
            <a:fld id="{5DD2494C-D95E-42B7-B665-0987CFBF4F1C}" type="slidenum">
              <a:rPr lang="zh-CN" altLang="en-US" smtClean="0"/>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smtClean="0"/>
          </a:p>
        </p:txBody>
      </p:sp>
      <p:sp>
        <p:nvSpPr>
          <p:cNvPr id="38915" name="灯片编号占位符 3"/>
          <p:cNvSpPr>
            <a:spLocks noGrp="1"/>
          </p:cNvSpPr>
          <p:nvPr>
            <p:ph type="sldNum" sz="quarter" idx="5"/>
          </p:nvPr>
        </p:nvSpPr>
        <p:spPr>
          <a:noFill/>
          <a:ln>
            <a:miter lim="800000"/>
          </a:ln>
        </p:spPr>
        <p:txBody>
          <a:bodyPr/>
          <a:lstStyle/>
          <a:p>
            <a:fld id="{7F3B4A37-F491-4F9D-B007-D5128DFE90EA}"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smtClean="0"/>
          </a:p>
        </p:txBody>
      </p:sp>
      <p:sp>
        <p:nvSpPr>
          <p:cNvPr id="45059" name="灯片编号占位符 3"/>
          <p:cNvSpPr>
            <a:spLocks noGrp="1"/>
          </p:cNvSpPr>
          <p:nvPr>
            <p:ph type="sldNum" sz="quarter" idx="5"/>
          </p:nvPr>
        </p:nvSpPr>
        <p:spPr>
          <a:noFill/>
          <a:ln>
            <a:miter lim="800000"/>
          </a:ln>
        </p:spPr>
        <p:txBody>
          <a:bodyPr/>
          <a:lstStyle/>
          <a:p>
            <a:fld id="{0E7D0628-D4C6-40C3-9DB2-3DCDB65C3A2C}" type="slidenum">
              <a:rPr lang="en-US" altLang="zh-CN" smtClean="0"/>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smtClean="0"/>
          </a:p>
        </p:txBody>
      </p:sp>
      <p:sp>
        <p:nvSpPr>
          <p:cNvPr id="47107" name="灯片编号占位符 3"/>
          <p:cNvSpPr>
            <a:spLocks noGrp="1"/>
          </p:cNvSpPr>
          <p:nvPr>
            <p:ph type="sldNum" sz="quarter" idx="5"/>
          </p:nvPr>
        </p:nvSpPr>
        <p:spPr>
          <a:noFill/>
          <a:ln>
            <a:miter lim="800000"/>
          </a:ln>
        </p:spPr>
        <p:txBody>
          <a:bodyPr/>
          <a:lstStyle/>
          <a:p>
            <a:fld id="{3AC5C301-2500-46F6-9A7A-31F26A2165D9}"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smtClean="0"/>
          </a:p>
        </p:txBody>
      </p:sp>
      <p:sp>
        <p:nvSpPr>
          <p:cNvPr id="47107" name="灯片编号占位符 3"/>
          <p:cNvSpPr>
            <a:spLocks noGrp="1"/>
          </p:cNvSpPr>
          <p:nvPr>
            <p:ph type="sldNum" sz="quarter" idx="5"/>
          </p:nvPr>
        </p:nvSpPr>
        <p:spPr>
          <a:noFill/>
          <a:ln>
            <a:miter lim="800000"/>
          </a:ln>
        </p:spPr>
        <p:txBody>
          <a:bodyPr/>
          <a:lstStyle/>
          <a:p>
            <a:fld id="{3AC5C301-2500-46F6-9A7A-31F26A2165D9}"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smtClean="0"/>
          </a:p>
        </p:txBody>
      </p:sp>
      <p:sp>
        <p:nvSpPr>
          <p:cNvPr id="49155" name="灯片编号占位符 3"/>
          <p:cNvSpPr>
            <a:spLocks noGrp="1"/>
          </p:cNvSpPr>
          <p:nvPr>
            <p:ph type="sldNum" sz="quarter" idx="5"/>
          </p:nvPr>
        </p:nvSpPr>
        <p:spPr>
          <a:noFill/>
          <a:ln>
            <a:miter lim="800000"/>
          </a:ln>
        </p:spPr>
        <p:txBody>
          <a:bodyPr/>
          <a:lstStyle/>
          <a:p>
            <a:fld id="{F203DF28-5533-4804-8B71-E471ED0A74AC}"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smtClean="0"/>
          </a:p>
        </p:txBody>
      </p:sp>
      <p:sp>
        <p:nvSpPr>
          <p:cNvPr id="49155" name="灯片编号占位符 3"/>
          <p:cNvSpPr>
            <a:spLocks noGrp="1"/>
          </p:cNvSpPr>
          <p:nvPr>
            <p:ph type="sldNum" sz="quarter" idx="5"/>
          </p:nvPr>
        </p:nvSpPr>
        <p:spPr>
          <a:noFill/>
          <a:ln>
            <a:miter lim="800000"/>
          </a:ln>
        </p:spPr>
        <p:txBody>
          <a:bodyPr/>
          <a:lstStyle/>
          <a:p>
            <a:fld id="{F203DF28-5533-4804-8B71-E471ED0A74AC}"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381000" y="685800"/>
            <a:ext cx="6096000" cy="3429000"/>
          </a:xfrm>
        </p:spPr>
      </p:sp>
      <p:sp>
        <p:nvSpPr>
          <p:cNvPr id="51202" name="备注占位符 2"/>
          <p:cNvSpPr>
            <a:spLocks noGrp="1"/>
          </p:cNvSpPr>
          <p:nvPr>
            <p:ph type="body" idx="1"/>
          </p:nvPr>
        </p:nvSpPr>
        <p:spPr>
          <a:noFill/>
        </p:spPr>
        <p:txBody>
          <a:bodyPr/>
          <a:lstStyle/>
          <a:p>
            <a:endParaRPr lang="zh-CN" altLang="en-US" smtClean="0"/>
          </a:p>
        </p:txBody>
      </p:sp>
      <p:sp>
        <p:nvSpPr>
          <p:cNvPr id="51203" name="灯片编号占位符 3"/>
          <p:cNvSpPr>
            <a:spLocks noGrp="1"/>
          </p:cNvSpPr>
          <p:nvPr>
            <p:ph type="sldNum" sz="quarter" idx="5"/>
          </p:nvPr>
        </p:nvSpPr>
        <p:spPr>
          <a:noFill/>
          <a:ln>
            <a:miter lim="800000"/>
          </a:ln>
        </p:spPr>
        <p:txBody>
          <a:bodyPr/>
          <a:lstStyle/>
          <a:p>
            <a:fld id="{E598E02E-D25B-4779-A70B-AB6895A591C7}"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xfrm>
            <a:off x="381000" y="685800"/>
            <a:ext cx="6096000" cy="3429000"/>
          </a:xfrm>
        </p:spPr>
      </p:sp>
      <p:sp>
        <p:nvSpPr>
          <p:cNvPr id="53250" name="备注占位符 2"/>
          <p:cNvSpPr>
            <a:spLocks noGrp="1"/>
          </p:cNvSpPr>
          <p:nvPr>
            <p:ph type="body" idx="1"/>
          </p:nvPr>
        </p:nvSpPr>
        <p:spPr>
          <a:noFill/>
        </p:spPr>
        <p:txBody>
          <a:bodyPr/>
          <a:lstStyle/>
          <a:p>
            <a:endParaRPr lang="zh-CN" altLang="en-US" smtClean="0"/>
          </a:p>
        </p:txBody>
      </p:sp>
      <p:sp>
        <p:nvSpPr>
          <p:cNvPr id="53251" name="灯片编号占位符 3"/>
          <p:cNvSpPr>
            <a:spLocks noGrp="1"/>
          </p:cNvSpPr>
          <p:nvPr>
            <p:ph type="sldNum" sz="quarter" idx="5"/>
          </p:nvPr>
        </p:nvSpPr>
        <p:spPr>
          <a:noFill/>
          <a:ln>
            <a:miter lim="800000"/>
          </a:ln>
        </p:spPr>
        <p:txBody>
          <a:bodyPr/>
          <a:lstStyle/>
          <a:p>
            <a:fld id="{C1B47A68-1376-43DF-8A0D-12041AD9B425}"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smtClean="0"/>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smtClean="0"/>
          </a:p>
        </p:txBody>
      </p:sp>
      <p:sp>
        <p:nvSpPr>
          <p:cNvPr id="57347" name="灯片编号占位符 3"/>
          <p:cNvSpPr>
            <a:spLocks noGrp="1"/>
          </p:cNvSpPr>
          <p:nvPr>
            <p:ph type="sldNum" sz="quarter" idx="5"/>
          </p:nvPr>
        </p:nvSpPr>
        <p:spPr>
          <a:noFill/>
          <a:ln>
            <a:miter lim="800000"/>
          </a:ln>
        </p:spPr>
        <p:txBody>
          <a:bodyPr/>
          <a:lstStyle/>
          <a:p>
            <a:fld id="{D468C61C-B596-4EC4-9C7E-11D92F748538}"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ln>
        </p:spPr>
        <p:txBody>
          <a:bodyPr/>
          <a:lstStyle/>
          <a:p>
            <a:fld id="{3DE75AED-86E7-4C23-B964-984D8266596E}" type="slidenum">
              <a:rPr lang="zh-CN" altLang="en-US"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smtClean="0"/>
          </a:p>
        </p:txBody>
      </p:sp>
      <p:sp>
        <p:nvSpPr>
          <p:cNvPr id="59395" name="灯片编号占位符 3"/>
          <p:cNvSpPr>
            <a:spLocks noGrp="1"/>
          </p:cNvSpPr>
          <p:nvPr>
            <p:ph type="sldNum" sz="quarter" idx="5"/>
          </p:nvPr>
        </p:nvSpPr>
        <p:spPr>
          <a:noFill/>
          <a:ln>
            <a:miter lim="800000"/>
          </a:ln>
        </p:spPr>
        <p:txBody>
          <a:bodyPr/>
          <a:lstStyle/>
          <a:p>
            <a:fld id="{63E0E11E-85E2-4867-A605-6234F628407D}"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smtClean="0"/>
          </a:p>
        </p:txBody>
      </p:sp>
      <p:sp>
        <p:nvSpPr>
          <p:cNvPr id="59395" name="灯片编号占位符 3"/>
          <p:cNvSpPr>
            <a:spLocks noGrp="1"/>
          </p:cNvSpPr>
          <p:nvPr>
            <p:ph type="sldNum" sz="quarter" idx="5"/>
          </p:nvPr>
        </p:nvSpPr>
        <p:spPr>
          <a:noFill/>
          <a:ln>
            <a:miter lim="800000"/>
          </a:ln>
        </p:spPr>
        <p:txBody>
          <a:bodyPr/>
          <a:lstStyle/>
          <a:p>
            <a:fld id="{63E0E11E-85E2-4867-A605-6234F628407D}"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smtClean="0"/>
          </a:p>
        </p:txBody>
      </p:sp>
      <p:sp>
        <p:nvSpPr>
          <p:cNvPr id="61443" name="灯片编号占位符 3"/>
          <p:cNvSpPr>
            <a:spLocks noGrp="1"/>
          </p:cNvSpPr>
          <p:nvPr>
            <p:ph type="sldNum" sz="quarter" idx="5"/>
          </p:nvPr>
        </p:nvSpPr>
        <p:spPr>
          <a:noFill/>
          <a:ln>
            <a:miter lim="800000"/>
          </a:ln>
        </p:spPr>
        <p:txBody>
          <a:bodyPr/>
          <a:lstStyle/>
          <a:p>
            <a:fld id="{A3F19B31-32B7-4921-ACAB-901D6A5367CF}" type="slidenum">
              <a:rPr lang="en-US" altLang="zh-CN" smtClean="0"/>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ln>
        </p:spPr>
        <p:txBody>
          <a:bodyPr/>
          <a:lstStyle/>
          <a:p>
            <a:fld id="{0B2E1F05-ECDC-48F3-A502-85FC23588FDC}"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smtClean="0"/>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4C01A929-1312-4974-8E8B-7EB60EED566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smtClean="0"/>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F9551F-9673-43F8-8BC2-D219B8B968A2}"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smtClean="0"/>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F9551F-9673-43F8-8BC2-D219B8B968A2}"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smtClean="0"/>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46B9FD8-86E9-437A-808D-939282125F9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smtClean="0"/>
          </a:p>
        </p:txBody>
      </p:sp>
      <p:sp>
        <p:nvSpPr>
          <p:cNvPr id="67587" name="灯片编号占位符 3"/>
          <p:cNvSpPr>
            <a:spLocks noGrp="1"/>
          </p:cNvSpPr>
          <p:nvPr>
            <p:ph type="sldNum" sz="quarter" idx="5"/>
          </p:nvPr>
        </p:nvSpPr>
        <p:spPr>
          <a:noFill/>
          <a:ln>
            <a:miter lim="800000"/>
          </a:ln>
        </p:spPr>
        <p:txBody>
          <a:bodyPr/>
          <a:lstStyle/>
          <a:p>
            <a:fld id="{092FD7E6-E602-4BB9-A670-FB4DA22FDA20}" type="slidenum">
              <a:rPr lang="en-US" altLang="zh-CN" smtClean="0"/>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smtClean="0"/>
          </a:p>
        </p:txBody>
      </p:sp>
      <p:sp>
        <p:nvSpPr>
          <p:cNvPr id="26627" name="灯片编号占位符 3"/>
          <p:cNvSpPr>
            <a:spLocks noGrp="1"/>
          </p:cNvSpPr>
          <p:nvPr>
            <p:ph type="sldNum" sz="quarter" idx="5"/>
          </p:nvPr>
        </p:nvSpPr>
        <p:spPr>
          <a:noFill/>
          <a:ln>
            <a:miter lim="800000"/>
          </a:ln>
        </p:spPr>
        <p:txBody>
          <a:bodyPr/>
          <a:lstStyle/>
          <a:p>
            <a:fld id="{932B52E7-D311-4BBA-A247-B2D2D576BA74}"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smtClean="0"/>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幻灯片图像占位符 1"/>
          <p:cNvSpPr>
            <a:spLocks noGrp="1" noRot="1" noChangeAspect="1" noTextEdit="1"/>
          </p:cNvSpPr>
          <p:nvPr>
            <p:ph type="sldImg"/>
          </p:nvPr>
        </p:nvSpPr>
        <p:spPr>
          <a:xfrm>
            <a:off x="381000" y="685800"/>
            <a:ext cx="6096000" cy="3429000"/>
          </a:xfrm>
        </p:spPr>
      </p:sp>
      <p:sp>
        <p:nvSpPr>
          <p:cNvPr id="191491" name="备注占位符 2"/>
          <p:cNvSpPr>
            <a:spLocks noGrp="1"/>
          </p:cNvSpPr>
          <p:nvPr>
            <p:ph type="body" idx="1"/>
          </p:nvPr>
        </p:nvSpPr>
        <p:spPr>
          <a:noFill/>
        </p:spPr>
        <p:txBody>
          <a:bodyPr/>
          <a:lstStyle/>
          <a:p>
            <a:endParaRPr lang="zh-CN" altLang="en-US" smtClean="0"/>
          </a:p>
        </p:txBody>
      </p:sp>
      <p:sp>
        <p:nvSpPr>
          <p:cNvPr id="1914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15C0397-36AD-4963-A9BA-C7819868AC0D}" type="slidenum">
              <a:rPr lang="en-US" altLang="zh-CN" sz="1200"/>
            </a:fld>
            <a:endParaRPr lang="en-US" altLang="zh-CN"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幻灯片图像占位符 1"/>
          <p:cNvSpPr>
            <a:spLocks noGrp="1" noRot="1" noChangeAspect="1" noTextEdit="1"/>
          </p:cNvSpPr>
          <p:nvPr>
            <p:ph type="sldImg"/>
          </p:nvPr>
        </p:nvSpPr>
        <p:spPr>
          <a:xfrm>
            <a:off x="381000" y="685800"/>
            <a:ext cx="6096000" cy="3429000"/>
          </a:xfrm>
        </p:spPr>
      </p:sp>
      <p:sp>
        <p:nvSpPr>
          <p:cNvPr id="191491" name="备注占位符 2"/>
          <p:cNvSpPr>
            <a:spLocks noGrp="1"/>
          </p:cNvSpPr>
          <p:nvPr>
            <p:ph type="body" idx="1"/>
          </p:nvPr>
        </p:nvSpPr>
        <p:spPr>
          <a:noFill/>
        </p:spPr>
        <p:txBody>
          <a:bodyPr/>
          <a:lstStyle/>
          <a:p>
            <a:endParaRPr lang="zh-CN" altLang="en-US" smtClean="0"/>
          </a:p>
        </p:txBody>
      </p:sp>
      <p:sp>
        <p:nvSpPr>
          <p:cNvPr id="1914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15C0397-36AD-4963-A9BA-C7819868AC0D}" type="slidenum">
              <a:rPr lang="en-US" altLang="zh-CN" sz="1200"/>
            </a:fld>
            <a:endParaRPr lang="en-US" altLang="zh-CN"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xfrm>
            <a:off x="381000" y="685800"/>
            <a:ext cx="6096000" cy="3429000"/>
          </a:xfrm>
        </p:spPr>
      </p:sp>
      <p:sp>
        <p:nvSpPr>
          <p:cNvPr id="236547" name="备注占位符 2"/>
          <p:cNvSpPr>
            <a:spLocks noGrp="1"/>
          </p:cNvSpPr>
          <p:nvPr>
            <p:ph type="body" idx="1"/>
          </p:nvPr>
        </p:nvSpPr>
        <p:spPr>
          <a:noFill/>
        </p:spPr>
        <p:txBody>
          <a:bodyPr/>
          <a:lstStyle/>
          <a:p>
            <a:endParaRPr lang="zh-CN" altLang="en-US" smtClean="0"/>
          </a:p>
        </p:txBody>
      </p:sp>
      <p:sp>
        <p:nvSpPr>
          <p:cNvPr id="23654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0B7F6DE-1F72-42F7-A8D7-967E705C04DE}" type="slidenum">
              <a:rPr lang="en-US" altLang="zh-CN" sz="1200"/>
            </a:fld>
            <a:endParaRPr lang="en-US" altLang="zh-CN"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幻灯片图像占位符 1"/>
          <p:cNvSpPr>
            <a:spLocks noGrp="1" noRot="1" noChangeAspect="1" noTextEdit="1"/>
          </p:cNvSpPr>
          <p:nvPr>
            <p:ph type="sldImg"/>
          </p:nvPr>
        </p:nvSpPr>
        <p:spPr>
          <a:xfrm>
            <a:off x="381000" y="685800"/>
            <a:ext cx="6096000" cy="3429000"/>
          </a:xfrm>
        </p:spPr>
      </p:sp>
      <p:sp>
        <p:nvSpPr>
          <p:cNvPr id="228355" name="备注占位符 2"/>
          <p:cNvSpPr>
            <a:spLocks noGrp="1"/>
          </p:cNvSpPr>
          <p:nvPr>
            <p:ph type="body" idx="1"/>
          </p:nvPr>
        </p:nvSpPr>
        <p:spPr>
          <a:noFill/>
        </p:spPr>
        <p:txBody>
          <a:bodyPr/>
          <a:lstStyle/>
          <a:p>
            <a:endParaRPr lang="zh-CN" altLang="en-US" smtClean="0"/>
          </a:p>
        </p:txBody>
      </p:sp>
      <p:sp>
        <p:nvSpPr>
          <p:cNvPr id="22835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8AAB041-068A-4BF1-BA62-FC7D35286882}" type="slidenum">
              <a:rPr lang="en-US" altLang="zh-CN" sz="1200"/>
            </a:fld>
            <a:endParaRPr lang="en-US" altLang="zh-CN"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smtClean="0"/>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DC39277-EFB9-443E-8D0F-F487DF3704FD}" type="slidenum">
              <a:rPr lang="en-US" altLang="zh-CN" sz="1200"/>
            </a:fld>
            <a:endParaRPr lang="en-US" altLang="zh-CN"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smtClean="0"/>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A31AE30-7A42-447E-A55A-EF0CA6F08D9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smtClean="0"/>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A31AE30-7A42-447E-A55A-EF0CA6F08D9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smtClean="0"/>
          </a:p>
        </p:txBody>
      </p:sp>
      <p:sp>
        <p:nvSpPr>
          <p:cNvPr id="28675" name="灯片编号占位符 3"/>
          <p:cNvSpPr>
            <a:spLocks noGrp="1"/>
          </p:cNvSpPr>
          <p:nvPr>
            <p:ph type="sldNum" sz="quarter" idx="5"/>
          </p:nvPr>
        </p:nvSpPr>
        <p:spPr>
          <a:noFill/>
          <a:ln>
            <a:miter lim="800000"/>
          </a:ln>
        </p:spPr>
        <p:txBody>
          <a:bodyPr/>
          <a:lstStyle/>
          <a:p>
            <a:fld id="{0493E1DF-E6A1-475E-A020-2823AD5DD080}"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smtClean="0"/>
          </a:p>
        </p:txBody>
      </p:sp>
      <p:sp>
        <p:nvSpPr>
          <p:cNvPr id="30723" name="灯片编号占位符 3"/>
          <p:cNvSpPr>
            <a:spLocks noGrp="1"/>
          </p:cNvSpPr>
          <p:nvPr>
            <p:ph type="sldNum" sz="quarter" idx="5"/>
          </p:nvPr>
        </p:nvSpPr>
        <p:spPr>
          <a:noFill/>
          <a:ln>
            <a:miter lim="800000"/>
          </a:ln>
        </p:spPr>
        <p:txBody>
          <a:bodyPr/>
          <a:lstStyle/>
          <a:p>
            <a:fld id="{094216DD-D0B5-4ABF-A4FF-197C8016BA05}"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ln>
        </p:spPr>
        <p:txBody>
          <a:bodyPr/>
          <a:lstStyle/>
          <a:p>
            <a:fld id="{0B2E1F05-ECDC-48F3-A502-85FC23588FDC}"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smtClean="0"/>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smtClean="0"/>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smtClean="0"/>
          </a:p>
        </p:txBody>
      </p:sp>
      <p:sp>
        <p:nvSpPr>
          <p:cNvPr id="32771" name="灯片编号占位符 3"/>
          <p:cNvSpPr>
            <a:spLocks noGrp="1"/>
          </p:cNvSpPr>
          <p:nvPr>
            <p:ph type="sldNum" sz="quarter" idx="5"/>
          </p:nvPr>
        </p:nvSpPr>
        <p:spPr>
          <a:noFill/>
          <a:ln>
            <a:miter lim="800000"/>
          </a:ln>
        </p:spPr>
        <p:txBody>
          <a:bodyPr/>
          <a:lstStyle/>
          <a:p>
            <a:fld id="{B59D0122-1DBA-4C95-925B-C0AFCABEFE5A}" type="slidenum">
              <a:rPr lang="en-US" altLang="zh-CN" smtClean="0"/>
            </a:fld>
            <a:endParaRPr lang="en-US" altLang="zh-CN"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smtClean="0"/>
          </a:p>
        </p:txBody>
      </p:sp>
      <p:sp>
        <p:nvSpPr>
          <p:cNvPr id="145411" name="灯片编号占位符 3"/>
          <p:cNvSpPr>
            <a:spLocks noGrp="1"/>
          </p:cNvSpPr>
          <p:nvPr>
            <p:ph type="sldNum" sz="quarter" idx="5"/>
          </p:nvPr>
        </p:nvSpPr>
        <p:spPr>
          <a:noFill/>
          <a:ln>
            <a:miter lim="800000"/>
          </a:ln>
        </p:spPr>
        <p:txBody>
          <a:bodyPr/>
          <a:lstStyle/>
          <a:p>
            <a:fld id="{A2FE03E2-B9F2-48EE-A32F-93D78A95C08A}"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smtClean="0"/>
          </a:p>
        </p:txBody>
      </p:sp>
      <p:sp>
        <p:nvSpPr>
          <p:cNvPr id="34819" name="灯片编号占位符 3"/>
          <p:cNvSpPr>
            <a:spLocks noGrp="1"/>
          </p:cNvSpPr>
          <p:nvPr>
            <p:ph type="sldNum" sz="quarter" idx="5"/>
          </p:nvPr>
        </p:nvSpPr>
        <p:spPr>
          <a:noFill/>
          <a:ln>
            <a:miter lim="800000"/>
          </a:ln>
        </p:spPr>
        <p:txBody>
          <a:bodyPr/>
          <a:lstStyle/>
          <a:p>
            <a:fld id="{7A38FFDA-84D7-4976-BEC2-BFDCD65A3894}"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ln>
        </p:spPr>
        <p:txBody>
          <a:bodyPr/>
          <a:lstStyle/>
          <a:p>
            <a:fld id="{3973BC58-B95E-4452-B5F8-60297AB0B93A}"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ln>
        </p:spPr>
        <p:txBody>
          <a:bodyPr/>
          <a:lstStyle/>
          <a:p>
            <a:fld id="{3973BC58-B95E-4452-B5F8-60297AB0B93A}" type="slidenum">
              <a:rPr lang="zh-CN" altLang="en-US" smtClean="0">
                <a:solidFill>
                  <a:srgbClr val="000000"/>
                </a:solidFill>
              </a:rPr>
            </a:fld>
            <a:endParaRPr lang="en-US" altLang="zh-CN"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16"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anose="020B0604020202020204" pitchFamily="34" charset="0"/>
              <a:buNone/>
              <a:defRPr/>
            </a:pPr>
            <a:endParaRPr lang="zh-CN" altLang="en-US"/>
          </a:p>
        </p:txBody>
      </p:sp>
      <p:sp>
        <p:nvSpPr>
          <p:cNvPr id="5" name="Freeform 6"/>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6" name="Freeform 7"/>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anose="020B0604020202020204" pitchFamily="34" charset="0"/>
              <a:buNone/>
              <a:defRPr/>
            </a:pPr>
            <a:fld id="{6B8902E8-D8B8-4B0C-9F04-1B08DDFF7848}" type="slidenum">
              <a:rPr lang="zh-CN" altLang="en-US">
                <a:solidFill>
                  <a:schemeClr val="accent2"/>
                </a:solidFill>
                <a:latin typeface="+mn-ea"/>
                <a:ea typeface="+mn-ea"/>
              </a:rPr>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3.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3.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3.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buFont typeface="Arial" panose="020B0604020202020204" pitchFamily="34" charset="0"/>
              <a:buNone/>
              <a:defRPr/>
            </a:pPr>
            <a:r>
              <a:rPr lang="zh-CN" altLang="en-US" sz="7200" dirty="0" smtClean="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ln>
        </p:spPr>
        <p:txBody>
          <a:bodyPr/>
          <a:lstStyle/>
          <a:p>
            <a:pPr>
              <a:buFont typeface="Arial" panose="020B0604020202020204"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ln>
        </p:spPr>
        <p:txBody>
          <a:bodyPr/>
          <a:lstStyle/>
          <a:p>
            <a:pPr>
              <a:buFont typeface="Arial" panose="020B0604020202020204"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ln>
        </p:spPr>
        <p:txBody>
          <a:bodyPr/>
          <a:lstStyle/>
          <a:p>
            <a:pPr>
              <a:buFont typeface="Arial" panose="020B0604020202020204"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p>
        </p:txBody>
      </p:sp>
    </p:spTree>
  </p:cSld>
  <p:clrMapOvr>
    <a:masterClrMapping/>
  </p:clrMapOvr>
  <p:transition spd="slow" advTm="9437">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1077913" y="2060574"/>
            <a:ext cx="8836892" cy="4032721"/>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4081463" y="2133600"/>
            <a:ext cx="6913562" cy="3782895"/>
          </a:xfrm>
          <a:prstGeom prst="rect">
            <a:avLst/>
          </a:prstGeom>
          <a:noFill/>
        </p:spPr>
        <p:txBody>
          <a:bodyPr>
            <a:spAutoFit/>
          </a:bodyPr>
          <a:lstStyle/>
          <a:p>
            <a:pPr>
              <a:lnSpc>
                <a:spcPct val="150000"/>
              </a:lnSpc>
              <a:buFont typeface="Arial" panose="020B0604020202020204" pitchFamily="34" charset="0"/>
              <a:buNone/>
              <a:defRPr/>
            </a:pPr>
            <a:r>
              <a:rPr lang="zh-CN" altLang="en-US" dirty="0" smtClean="0">
                <a:latin typeface="+mn-ea"/>
                <a:ea typeface="+mn-ea"/>
              </a:rPr>
              <a:t>其内容主要包括：</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（一）工程概况</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（二）施工部署及主要施工方案</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（三）施工进度计划</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（四）施工准备与资源配置计划</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（五）施工现场平面布置图</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（六）保证工程质量措施</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（七）安全技术措施</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（八）主要技术经济指标</a:t>
            </a:r>
            <a:endParaRPr lang="zh-CN" altLang="en-US" dirty="0">
              <a:solidFill>
                <a:schemeClr val="accent1"/>
              </a:solidFill>
              <a:latin typeface="+mn-ea"/>
              <a:ea typeface="+mn-ea"/>
            </a:endParaRPr>
          </a:p>
        </p:txBody>
      </p:sp>
      <p:sp>
        <p:nvSpPr>
          <p:cNvPr id="24" name="TextBox 23"/>
          <p:cNvSpPr txBox="1"/>
          <p:nvPr/>
        </p:nvSpPr>
        <p:spPr>
          <a:xfrm>
            <a:off x="4081463" y="1412875"/>
            <a:ext cx="3960812" cy="400110"/>
          </a:xfrm>
          <a:prstGeom prst="rect">
            <a:avLst/>
          </a:prstGeom>
          <a:noFill/>
        </p:spPr>
        <p:txBody>
          <a:bodyPr>
            <a:spAutoFit/>
          </a:bodyPr>
          <a:lstStyle/>
          <a:p>
            <a:pPr>
              <a:buFont typeface="Arial" panose="020B0604020202020204" pitchFamily="34" charset="0"/>
              <a:buNone/>
              <a:defRPr/>
            </a:pPr>
            <a:r>
              <a:rPr lang="zh-CN" altLang="en-US" sz="2000" dirty="0">
                <a:latin typeface="+mn-ea"/>
                <a:ea typeface="+mn-ea"/>
              </a:rPr>
              <a:t>三</a:t>
            </a:r>
            <a:r>
              <a:rPr lang="zh-CN" altLang="en-US" sz="2000" dirty="0" smtClean="0">
                <a:latin typeface="+mn-ea"/>
                <a:ea typeface="+mn-ea"/>
              </a:rPr>
              <a:t>、单位工程施工组织设计内容</a:t>
            </a:r>
            <a:endParaRPr lang="zh-CN" altLang="en-US" sz="2000" dirty="0">
              <a:latin typeface="+mn-ea"/>
              <a:ea typeface="+mn-ea"/>
            </a:endParaRPr>
          </a:p>
        </p:txBody>
      </p:sp>
      <p:sp>
        <p:nvSpPr>
          <p:cNvPr id="11" name="TextBox 54"/>
          <p:cNvSpPr txBox="1">
            <a:spLocks noChangeArrowheads="1"/>
          </p:cNvSpPr>
          <p:nvPr/>
        </p:nvSpPr>
        <p:spPr bwMode="auto">
          <a:xfrm>
            <a:off x="1494631" y="105248"/>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概    述</a:t>
            </a:r>
            <a:endParaRPr lang="zh-CN" altLang="en-US" b="1" spc="400" dirty="0">
              <a:solidFill>
                <a:schemeClr val="accent2"/>
              </a:solidFill>
              <a:latin typeface="+mn-ea"/>
              <a:ea typeface="+mn-ea"/>
            </a:endParaRPr>
          </a:p>
        </p:txBody>
      </p:sp>
      <p:sp>
        <p:nvSpPr>
          <p:cNvPr id="12" name="TextBox 55"/>
          <p:cNvSpPr txBox="1">
            <a:spLocks noChangeArrowheads="1"/>
          </p:cNvSpPr>
          <p:nvPr/>
        </p:nvSpPr>
        <p:spPr bwMode="auto">
          <a:xfrm>
            <a:off x="-326296"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3" name="Freeform 10"/>
          <p:cNvSpPr>
            <a:spLocks noEditPoints="1"/>
          </p:cNvSpPr>
          <p:nvPr/>
        </p:nvSpPr>
        <p:spPr bwMode="auto">
          <a:xfrm>
            <a:off x="1489869" y="2050718"/>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1">
              <a:lumMod val="75000"/>
            </a:schemeClr>
          </a:solidFill>
          <a:ln w="9525">
            <a:noFill/>
            <a:round/>
          </a:ln>
        </p:spPr>
        <p:txBody>
          <a:bodyPr/>
          <a:lstStyle/>
          <a:p>
            <a:endParaRPr lang="zh-CN" altLang="en-US"/>
          </a:p>
        </p:txBody>
      </p:sp>
      <p:sp>
        <p:nvSpPr>
          <p:cNvPr id="14" name="TextBox 19"/>
          <p:cNvSpPr txBox="1"/>
          <p:nvPr/>
        </p:nvSpPr>
        <p:spPr>
          <a:xfrm>
            <a:off x="1884573" y="2296859"/>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3</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2</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289300" y="2012950"/>
            <a:ext cx="2441694" cy="769441"/>
          </a:xfrm>
          <a:prstGeom prst="rect">
            <a:avLst/>
          </a:prstGeom>
          <a:noFill/>
        </p:spPr>
        <p:txBody>
          <a:bodyPr wrap="none">
            <a:spAutoFit/>
          </a:bodyPr>
          <a:lstStyle/>
          <a:p>
            <a:pPr marL="0" lvl="1">
              <a:buFont typeface="Arial" panose="020B0604020202020204" pitchFamily="34" charset="0"/>
              <a:buNone/>
              <a:defRPr/>
            </a:pPr>
            <a:r>
              <a:rPr lang="zh-CN" altLang="en-US" sz="4400" dirty="0" smtClean="0">
                <a:latin typeface="+mn-ea"/>
                <a:ea typeface="+mn-ea"/>
              </a:rPr>
              <a:t>工程概况</a:t>
            </a:r>
            <a:endParaRPr lang="zh-CN" altLang="en-US" sz="4400" dirty="0">
              <a:latin typeface="+mn-ea"/>
              <a:ea typeface="+mn-ea"/>
            </a:endParaRPr>
          </a:p>
        </p:txBody>
      </p:sp>
      <p:sp>
        <p:nvSpPr>
          <p:cNvPr id="9" name="文本框 9"/>
          <p:cNvSpPr txBox="1">
            <a:spLocks noChangeArrowheads="1"/>
          </p:cNvSpPr>
          <p:nvPr/>
        </p:nvSpPr>
        <p:spPr bwMode="auto">
          <a:xfrm>
            <a:off x="1562100" y="4103636"/>
            <a:ext cx="6369050" cy="1197572"/>
          </a:xfrm>
          <a:prstGeom prst="rect">
            <a:avLst/>
          </a:prstGeom>
          <a:noFill/>
          <a:ln w="9525">
            <a:noFill/>
            <a:miter lim="800000"/>
          </a:ln>
        </p:spPr>
        <p:txBody>
          <a:bodyPr lIns="0" tIns="0" rIns="0" bIns="0">
            <a:spAutoFit/>
          </a:bodyPr>
          <a:lstStyle/>
          <a:p>
            <a:pPr>
              <a:lnSpc>
                <a:spcPct val="150000"/>
              </a:lnSpc>
            </a:pPr>
            <a:r>
              <a:rPr lang="zh-CN" altLang="en-US" dirty="0" smtClean="0">
                <a:latin typeface="+mn-ea"/>
                <a:ea typeface="+mn-ea"/>
              </a:rPr>
              <a:t>掌握工程概况知识内容，如工程主要情况、各专业设计简介、主要施工条件和工程施工特点等。会针对不同的工程实际情况，列出相关的工程概况表格，进行单位工程施工组织设计说明。</a:t>
            </a:r>
            <a:endParaRPr lang="zh-CN" altLang="en-US" dirty="0">
              <a:latin typeface="+mn-ea"/>
              <a:ea typeface="+mn-ea"/>
            </a:endParaRPr>
          </a:p>
        </p:txBody>
      </p:sp>
      <p:grpSp>
        <p:nvGrpSpPr>
          <p:cNvPr id="25" name="组合 24"/>
          <p:cNvGrpSpPr/>
          <p:nvPr/>
        </p:nvGrpSpPr>
        <p:grpSpPr bwMode="auto">
          <a:xfrm>
            <a:off x="9771063" y="4286250"/>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44043"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4" name="Oval 5"/>
          <p:cNvSpPr>
            <a:spLocks noChangeArrowheads="1"/>
          </p:cNvSpPr>
          <p:nvPr/>
        </p:nvSpPr>
        <p:spPr bwMode="auto">
          <a:xfrm>
            <a:off x="3776663" y="1174819"/>
            <a:ext cx="1247775" cy="1252537"/>
          </a:xfrm>
          <a:prstGeom prst="ellipse">
            <a:avLst/>
          </a:prstGeom>
          <a:solidFill>
            <a:schemeClr val="tx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5" name="Oval 6"/>
          <p:cNvSpPr>
            <a:spLocks noChangeArrowheads="1"/>
          </p:cNvSpPr>
          <p:nvPr/>
        </p:nvSpPr>
        <p:spPr bwMode="auto">
          <a:xfrm>
            <a:off x="3776663" y="3027431"/>
            <a:ext cx="1247775" cy="1250950"/>
          </a:xfrm>
          <a:prstGeom prst="ellipse">
            <a:avLst/>
          </a:prstGeom>
          <a:solidFill>
            <a:schemeClr val="bg2"/>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6" name="Oval 7"/>
          <p:cNvSpPr>
            <a:spLocks noChangeArrowheads="1"/>
          </p:cNvSpPr>
          <p:nvPr/>
        </p:nvSpPr>
        <p:spPr bwMode="auto">
          <a:xfrm>
            <a:off x="3776663" y="4918144"/>
            <a:ext cx="1247775" cy="1252537"/>
          </a:xfrm>
          <a:prstGeom prst="ellipse">
            <a:avLst/>
          </a:prstGeom>
          <a:solidFill>
            <a:schemeClr val="bg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7" name="Oval 8"/>
          <p:cNvSpPr>
            <a:spLocks noChangeArrowheads="1"/>
          </p:cNvSpPr>
          <p:nvPr/>
        </p:nvSpPr>
        <p:spPr bwMode="auto">
          <a:xfrm>
            <a:off x="582613" y="2494031"/>
            <a:ext cx="2490787" cy="2501900"/>
          </a:xfrm>
          <a:prstGeom prst="ellipse">
            <a:avLst/>
          </a:pr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8" name="Oval 9"/>
          <p:cNvSpPr>
            <a:spLocks noChangeArrowheads="1"/>
          </p:cNvSpPr>
          <p:nvPr/>
        </p:nvSpPr>
        <p:spPr bwMode="auto">
          <a:xfrm>
            <a:off x="730250" y="2640081"/>
            <a:ext cx="2197100" cy="2208213"/>
          </a:xfrm>
          <a:prstGeom prst="ellipse">
            <a:avLst/>
          </a:prstGeom>
          <a:blipFill dpi="0" rotWithShape="1">
            <a:blip r:embed="rId1" cstate="print"/>
            <a:srcRect/>
            <a:stretch>
              <a:fillRect/>
            </a:stretch>
          </a:blipFill>
          <a:ln w="10">
            <a:solidFill>
              <a:srgbClr val="C1C0C3"/>
            </a:solidFill>
            <a:miter lim="800000"/>
          </a:ln>
        </p:spPr>
        <p:txBody>
          <a:bodyPr/>
          <a:lstStyle/>
          <a:p>
            <a:pPr>
              <a:buFont typeface="Arial" panose="020B0604020202020204" pitchFamily="34" charset="0"/>
              <a:buNone/>
            </a:pPr>
            <a:endParaRPr lang="zh-CN" altLang="en-US"/>
          </a:p>
        </p:txBody>
      </p:sp>
      <p:cxnSp>
        <p:nvCxnSpPr>
          <p:cNvPr id="12" name="直接连接符 11"/>
          <p:cNvCxnSpPr>
            <a:cxnSpLocks noChangeShapeType="1"/>
          </p:cNvCxnSpPr>
          <p:nvPr/>
        </p:nvCxnSpPr>
        <p:spPr bwMode="auto">
          <a:xfrm>
            <a:off x="3138488" y="3705294"/>
            <a:ext cx="615950" cy="0"/>
          </a:xfrm>
          <a:prstGeom prst="line">
            <a:avLst/>
          </a:prstGeom>
          <a:noFill/>
          <a:ln w="9525" algn="ctr">
            <a:solidFill>
              <a:schemeClr val="accent1"/>
            </a:solidFill>
            <a:round/>
            <a:tailEnd type="triangle" w="med" len="med"/>
          </a:ln>
        </p:spPr>
      </p:cxnSp>
      <p:cxnSp>
        <p:nvCxnSpPr>
          <p:cNvPr id="13" name="直接连接符 12"/>
          <p:cNvCxnSpPr>
            <a:cxnSpLocks noChangeShapeType="1"/>
          </p:cNvCxnSpPr>
          <p:nvPr/>
        </p:nvCxnSpPr>
        <p:spPr bwMode="auto">
          <a:xfrm flipV="1">
            <a:off x="2811463" y="2206694"/>
            <a:ext cx="887412" cy="604837"/>
          </a:xfrm>
          <a:prstGeom prst="line">
            <a:avLst/>
          </a:prstGeom>
          <a:noFill/>
          <a:ln w="9525" algn="ctr">
            <a:solidFill>
              <a:schemeClr val="accent1"/>
            </a:solidFill>
            <a:round/>
            <a:tailEnd type="triangle" w="med" len="med"/>
          </a:ln>
        </p:spPr>
      </p:cxnSp>
      <p:cxnSp>
        <p:nvCxnSpPr>
          <p:cNvPr id="14" name="直接连接符 13"/>
          <p:cNvCxnSpPr>
            <a:cxnSpLocks noChangeShapeType="1"/>
          </p:cNvCxnSpPr>
          <p:nvPr/>
        </p:nvCxnSpPr>
        <p:spPr bwMode="auto">
          <a:xfrm>
            <a:off x="2660650" y="4789556"/>
            <a:ext cx="1038225" cy="635000"/>
          </a:xfrm>
          <a:prstGeom prst="line">
            <a:avLst/>
          </a:prstGeom>
          <a:noFill/>
          <a:ln w="9525" algn="ctr">
            <a:solidFill>
              <a:schemeClr val="accent1"/>
            </a:solidFill>
            <a:round/>
            <a:tailEnd type="triangle" w="med" len="med"/>
          </a:ln>
        </p:spPr>
      </p:cxnSp>
      <p:sp>
        <p:nvSpPr>
          <p:cNvPr id="15" name="TextBox 14"/>
          <p:cNvSpPr txBox="1"/>
          <p:nvPr/>
        </p:nvSpPr>
        <p:spPr>
          <a:xfrm>
            <a:off x="4048125" y="1446281"/>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一</a:t>
            </a:r>
            <a:endParaRPr lang="zh-CN" altLang="en-US" sz="3600" dirty="0">
              <a:solidFill>
                <a:schemeClr val="accent2"/>
              </a:solidFill>
              <a:latin typeface="+mn-ea"/>
              <a:ea typeface="+mn-ea"/>
            </a:endParaRPr>
          </a:p>
        </p:txBody>
      </p:sp>
      <p:sp>
        <p:nvSpPr>
          <p:cNvPr id="21" name="TextBox 20"/>
          <p:cNvSpPr txBox="1"/>
          <p:nvPr/>
        </p:nvSpPr>
        <p:spPr>
          <a:xfrm>
            <a:off x="5100638" y="1524069"/>
            <a:ext cx="2808287" cy="553998"/>
          </a:xfrm>
          <a:prstGeom prst="rect">
            <a:avLst/>
          </a:prstGeom>
          <a:noFill/>
        </p:spPr>
        <p:txBody>
          <a:bodyPr>
            <a:spAutoFit/>
          </a:bodyPr>
          <a:lstStyle/>
          <a:p>
            <a:pPr algn="just">
              <a:lnSpc>
                <a:spcPct val="150000"/>
              </a:lnSpc>
              <a:buFont typeface="Arial" panose="020B0604020202020204" pitchFamily="34" charset="0"/>
              <a:buNone/>
              <a:defRPr/>
            </a:pPr>
            <a:r>
              <a:rPr lang="zh-CN" altLang="en-US" sz="2000" dirty="0" smtClean="0">
                <a:latin typeface="+mn-ea"/>
                <a:ea typeface="+mn-ea"/>
              </a:rPr>
              <a:t>工程主要情况</a:t>
            </a:r>
            <a:endParaRPr lang="zh-CN" altLang="en-US" sz="2000" dirty="0">
              <a:solidFill>
                <a:schemeClr val="accent1"/>
              </a:solidFill>
              <a:latin typeface="+mn-ea"/>
              <a:ea typeface="+mn-ea"/>
            </a:endParaRPr>
          </a:p>
        </p:txBody>
      </p:sp>
      <p:sp>
        <p:nvSpPr>
          <p:cNvPr id="22" name="TextBox 21"/>
          <p:cNvSpPr txBox="1"/>
          <p:nvPr/>
        </p:nvSpPr>
        <p:spPr>
          <a:xfrm>
            <a:off x="5089525" y="3263969"/>
            <a:ext cx="2088976" cy="499624"/>
          </a:xfrm>
          <a:prstGeom prst="rect">
            <a:avLst/>
          </a:prstGeom>
          <a:noFill/>
        </p:spPr>
        <p:txBody>
          <a:bodyPr wrap="square">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smtClean="0">
                <a:solidFill>
                  <a:schemeClr val="accent1">
                    <a:lumMod val="50000"/>
                  </a:schemeClr>
                </a:solidFill>
              </a:rPr>
              <a:t>各专业设计简介</a:t>
            </a:r>
            <a:endParaRPr lang="zh-CN" altLang="en-US" sz="2000" dirty="0">
              <a:solidFill>
                <a:schemeClr val="accent1">
                  <a:lumMod val="50000"/>
                </a:schemeClr>
              </a:solidFill>
              <a:latin typeface="+mn-ea"/>
              <a:ea typeface="+mn-ea"/>
            </a:endParaRPr>
          </a:p>
        </p:txBody>
      </p:sp>
      <p:sp>
        <p:nvSpPr>
          <p:cNvPr id="23" name="TextBox 22"/>
          <p:cNvSpPr txBox="1"/>
          <p:nvPr/>
        </p:nvSpPr>
        <p:spPr>
          <a:xfrm>
            <a:off x="5089525" y="5253106"/>
            <a:ext cx="1800944" cy="499624"/>
          </a:xfrm>
          <a:prstGeom prst="rect">
            <a:avLst/>
          </a:prstGeom>
          <a:noFill/>
        </p:spPr>
        <p:txBody>
          <a:bodyPr wrap="square">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smtClean="0">
                <a:solidFill>
                  <a:schemeClr val="accent1">
                    <a:lumMod val="50000"/>
                  </a:schemeClr>
                </a:solidFill>
              </a:rPr>
              <a:t>工程施工条件</a:t>
            </a:r>
            <a:endParaRPr lang="zh-CN" altLang="en-US" sz="2000" dirty="0">
              <a:solidFill>
                <a:schemeClr val="accent1">
                  <a:lumMod val="50000"/>
                </a:schemeClr>
              </a:solidFill>
              <a:latin typeface="+mn-ea"/>
              <a:ea typeface="+mn-ea"/>
            </a:endParaRPr>
          </a:p>
        </p:txBody>
      </p:sp>
      <p:sp>
        <p:nvSpPr>
          <p:cNvPr id="26" name="TextBox 14"/>
          <p:cNvSpPr txBox="1"/>
          <p:nvPr/>
        </p:nvSpPr>
        <p:spPr>
          <a:xfrm>
            <a:off x="4048125" y="3346519"/>
            <a:ext cx="646113" cy="646112"/>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二</a:t>
            </a:r>
            <a:endParaRPr lang="zh-CN" altLang="en-US" sz="3600" dirty="0">
              <a:solidFill>
                <a:schemeClr val="accent2"/>
              </a:solidFill>
              <a:latin typeface="+mn-ea"/>
              <a:ea typeface="+mn-ea"/>
            </a:endParaRPr>
          </a:p>
        </p:txBody>
      </p:sp>
      <p:sp>
        <p:nvSpPr>
          <p:cNvPr id="27" name="TextBox 14"/>
          <p:cNvSpPr txBox="1"/>
          <p:nvPr/>
        </p:nvSpPr>
        <p:spPr>
          <a:xfrm>
            <a:off x="4076700" y="5253106"/>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三</a:t>
            </a:r>
            <a:endParaRPr lang="zh-CN" altLang="en-US" sz="3600" dirty="0">
              <a:solidFill>
                <a:schemeClr val="accent2"/>
              </a:solidFill>
              <a:latin typeface="+mn-ea"/>
              <a:ea typeface="+mn-ea"/>
            </a:endParaRPr>
          </a:p>
        </p:txBody>
      </p:sp>
      <p:sp>
        <p:nvSpPr>
          <p:cNvPr id="2" name="矩形 1"/>
          <p:cNvSpPr/>
          <p:nvPr/>
        </p:nvSpPr>
        <p:spPr>
          <a:xfrm>
            <a:off x="8114605" y="3147014"/>
            <a:ext cx="2954655" cy="923330"/>
          </a:xfrm>
          <a:prstGeom prst="rect">
            <a:avLst/>
          </a:prstGeom>
        </p:spPr>
        <p:txBody>
          <a:bodyPr wrap="none">
            <a:spAutoFit/>
          </a:bodyPr>
          <a:lstStyle/>
          <a:p>
            <a:pPr>
              <a:buFont typeface="Arial" panose="020B0604020202020204" pitchFamily="34" charset="0"/>
              <a:buNone/>
              <a:defRPr/>
            </a:pPr>
            <a:r>
              <a:rPr lang="zh-CN" altLang="en-US" dirty="0" smtClean="0">
                <a:latin typeface="+mn-ea"/>
                <a:ea typeface="+mn-ea"/>
              </a:rPr>
              <a:t>（一）建筑设计</a:t>
            </a:r>
            <a:endParaRPr lang="en-US" altLang="zh-CN" dirty="0" smtClean="0">
              <a:latin typeface="+mn-ea"/>
              <a:ea typeface="+mn-ea"/>
            </a:endParaRPr>
          </a:p>
          <a:p>
            <a:pPr>
              <a:buFont typeface="Arial" panose="020B0604020202020204" pitchFamily="34" charset="0"/>
              <a:buNone/>
              <a:defRPr/>
            </a:pPr>
            <a:r>
              <a:rPr lang="zh-CN" altLang="en-US" dirty="0" smtClean="0">
                <a:latin typeface="+mn-ea"/>
                <a:ea typeface="+mn-ea"/>
              </a:rPr>
              <a:t>（二）结构设计</a:t>
            </a:r>
            <a:endParaRPr lang="en-US" altLang="zh-CN" dirty="0">
              <a:latin typeface="+mn-ea"/>
              <a:ea typeface="+mn-ea"/>
            </a:endParaRPr>
          </a:p>
          <a:p>
            <a:pPr>
              <a:buFont typeface="Arial" panose="020B0604020202020204" pitchFamily="34" charset="0"/>
              <a:buNone/>
              <a:defRPr/>
            </a:pPr>
            <a:r>
              <a:rPr lang="zh-CN" altLang="en-US" dirty="0" smtClean="0">
                <a:latin typeface="+mn-ea"/>
                <a:ea typeface="+mn-ea"/>
              </a:rPr>
              <a:t>（三）机电及设备安装设计</a:t>
            </a:r>
            <a:endParaRPr lang="zh-CN" altLang="en-US" dirty="0">
              <a:latin typeface="+mn-ea"/>
              <a:ea typeface="+mn-ea"/>
            </a:endParaRPr>
          </a:p>
        </p:txBody>
      </p:sp>
      <p:sp>
        <p:nvSpPr>
          <p:cNvPr id="46098" name="右箭头 30"/>
          <p:cNvSpPr>
            <a:spLocks noChangeArrowheads="1"/>
          </p:cNvSpPr>
          <p:nvPr/>
        </p:nvSpPr>
        <p:spPr bwMode="auto">
          <a:xfrm>
            <a:off x="7408068" y="3432204"/>
            <a:ext cx="576263" cy="385763"/>
          </a:xfrm>
          <a:prstGeom prst="rightArrow">
            <a:avLst>
              <a:gd name="adj1" fmla="val 50000"/>
              <a:gd name="adj2" fmla="val 50002"/>
            </a:avLst>
          </a:prstGeom>
          <a:solidFill>
            <a:schemeClr val="accent1"/>
          </a:solidFill>
          <a:ln w="9525" algn="ctr">
            <a:solidFill>
              <a:schemeClr val="tx1"/>
            </a:solidFill>
            <a:round/>
          </a:ln>
        </p:spPr>
        <p:txBody>
          <a:bodyPr/>
          <a:lstStyle/>
          <a:p>
            <a:pPr>
              <a:buFont typeface="Arial" panose="020B0604020202020204" pitchFamily="34" charset="0"/>
              <a:buNone/>
            </a:pPr>
            <a:endParaRPr lang="zh-CN" altLang="en-US"/>
          </a:p>
        </p:txBody>
      </p:sp>
      <p:sp>
        <p:nvSpPr>
          <p:cNvPr id="28"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
        <p:nvSpPr>
          <p:cNvPr id="20" name="右箭头 30"/>
          <p:cNvSpPr>
            <a:spLocks noChangeArrowheads="1"/>
          </p:cNvSpPr>
          <p:nvPr/>
        </p:nvSpPr>
        <p:spPr bwMode="auto">
          <a:xfrm>
            <a:off x="6831805" y="5424556"/>
            <a:ext cx="576263" cy="385763"/>
          </a:xfrm>
          <a:prstGeom prst="rightArrow">
            <a:avLst>
              <a:gd name="adj1" fmla="val 50000"/>
              <a:gd name="adj2" fmla="val 50002"/>
            </a:avLst>
          </a:prstGeom>
          <a:solidFill>
            <a:schemeClr val="accent1"/>
          </a:solidFill>
          <a:ln w="9525" algn="ctr">
            <a:solidFill>
              <a:schemeClr val="tx1"/>
            </a:solidFill>
            <a:round/>
          </a:ln>
        </p:spPr>
        <p:txBody>
          <a:bodyPr/>
          <a:lstStyle/>
          <a:p>
            <a:pPr>
              <a:buFont typeface="Arial" panose="020B0604020202020204" pitchFamily="34" charset="0"/>
              <a:buNone/>
            </a:pPr>
            <a:endParaRPr lang="zh-CN" altLang="en-US"/>
          </a:p>
        </p:txBody>
      </p:sp>
      <p:sp>
        <p:nvSpPr>
          <p:cNvPr id="24" name="TextBox 23"/>
          <p:cNvSpPr txBox="1"/>
          <p:nvPr/>
        </p:nvSpPr>
        <p:spPr>
          <a:xfrm>
            <a:off x="7610549" y="5102263"/>
            <a:ext cx="4064392" cy="1200329"/>
          </a:xfrm>
          <a:prstGeom prst="rect">
            <a:avLst/>
          </a:prstGeom>
          <a:noFill/>
        </p:spPr>
        <p:txBody>
          <a:bodyPr wrap="square" rtlCol="0">
            <a:spAutoFit/>
          </a:bodyPr>
          <a:lstStyle/>
          <a:p>
            <a:r>
              <a:rPr lang="zh-CN" altLang="en-US" dirty="0" smtClean="0">
                <a:latin typeface="+mn-ea"/>
                <a:ea typeface="+mn-ea"/>
              </a:rPr>
              <a:t>（一）项目施工区域地形及周边环境（二）项目建设地点气象状况</a:t>
            </a:r>
            <a:endParaRPr lang="en-US" altLang="zh-CN" dirty="0" smtClean="0">
              <a:latin typeface="+mn-ea"/>
              <a:ea typeface="+mn-ea"/>
            </a:endParaRPr>
          </a:p>
          <a:p>
            <a:r>
              <a:rPr lang="zh-CN" altLang="en-US" dirty="0" smtClean="0">
                <a:latin typeface="+mn-ea"/>
                <a:ea typeface="+mn-ea"/>
              </a:rPr>
              <a:t>（三）工程水文地质状况</a:t>
            </a:r>
            <a:endParaRPr lang="en-US" altLang="zh-CN" dirty="0" smtClean="0">
              <a:latin typeface="+mn-ea"/>
              <a:ea typeface="+mn-ea"/>
            </a:endParaRPr>
          </a:p>
          <a:p>
            <a:r>
              <a:rPr lang="zh-CN" altLang="en-US" dirty="0" smtClean="0">
                <a:latin typeface="+mn-ea"/>
                <a:ea typeface="+mn-ea"/>
              </a:rPr>
              <a:t>（四）其他资源条件与分析</a:t>
            </a:r>
            <a:endParaRPr lang="zh-CN" altLang="en-US" dirty="0">
              <a:latin typeface="+mn-ea"/>
              <a:ea typeface="+mn-ea"/>
            </a:endParaRPr>
          </a:p>
        </p:txBody>
      </p:sp>
    </p:spTree>
    <p:custDataLst>
      <p:tags r:id="rId2"/>
    </p:custDataLst>
  </p:cSld>
  <p:clrMapOvr>
    <a:masterClrMapping/>
  </p:clrMapOvr>
  <p:transition spd="slow" advTm="11658">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5162277" y="1348419"/>
            <a:ext cx="1247775" cy="1252537"/>
          </a:xfrm>
          <a:prstGeom prst="ellipse">
            <a:avLst/>
          </a:prstGeom>
          <a:solidFill>
            <a:schemeClr val="tx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5" name="Oval 6"/>
          <p:cNvSpPr>
            <a:spLocks noChangeArrowheads="1"/>
          </p:cNvSpPr>
          <p:nvPr/>
        </p:nvSpPr>
        <p:spPr bwMode="auto">
          <a:xfrm>
            <a:off x="5300116" y="4217130"/>
            <a:ext cx="1247775" cy="1250950"/>
          </a:xfrm>
          <a:prstGeom prst="ellipse">
            <a:avLst/>
          </a:prstGeom>
          <a:solidFill>
            <a:schemeClr val="bg2"/>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7" name="Oval 8"/>
          <p:cNvSpPr>
            <a:spLocks noChangeArrowheads="1"/>
          </p:cNvSpPr>
          <p:nvPr/>
        </p:nvSpPr>
        <p:spPr bwMode="auto">
          <a:xfrm>
            <a:off x="1968227" y="2667631"/>
            <a:ext cx="2490787" cy="2501900"/>
          </a:xfrm>
          <a:prstGeom prst="ellipse">
            <a:avLst/>
          </a:pr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8" name="Oval 9"/>
          <p:cNvSpPr>
            <a:spLocks noChangeArrowheads="1"/>
          </p:cNvSpPr>
          <p:nvPr/>
        </p:nvSpPr>
        <p:spPr bwMode="auto">
          <a:xfrm>
            <a:off x="2115864" y="2813681"/>
            <a:ext cx="2197100" cy="2208213"/>
          </a:xfrm>
          <a:prstGeom prst="ellipse">
            <a:avLst/>
          </a:prstGeom>
          <a:blipFill dpi="0" rotWithShape="1">
            <a:blip r:embed="rId1" cstate="print"/>
            <a:srcRect/>
            <a:stretch>
              <a:fillRect/>
            </a:stretch>
          </a:blipFill>
          <a:ln w="10">
            <a:solidFill>
              <a:srgbClr val="C1C0C3"/>
            </a:solidFill>
            <a:miter lim="800000"/>
          </a:ln>
        </p:spPr>
        <p:txBody>
          <a:bodyPr/>
          <a:lstStyle/>
          <a:p>
            <a:pPr>
              <a:buFont typeface="Arial" panose="020B0604020202020204" pitchFamily="34" charset="0"/>
              <a:buNone/>
            </a:pPr>
            <a:endParaRPr lang="zh-CN" altLang="en-US"/>
          </a:p>
        </p:txBody>
      </p:sp>
      <p:cxnSp>
        <p:nvCxnSpPr>
          <p:cNvPr id="12" name="直接连接符 11"/>
          <p:cNvCxnSpPr>
            <a:cxnSpLocks noChangeShapeType="1"/>
          </p:cNvCxnSpPr>
          <p:nvPr/>
        </p:nvCxnSpPr>
        <p:spPr bwMode="auto">
          <a:xfrm>
            <a:off x="4459014" y="4398858"/>
            <a:ext cx="818877" cy="496135"/>
          </a:xfrm>
          <a:prstGeom prst="line">
            <a:avLst/>
          </a:prstGeom>
          <a:noFill/>
          <a:ln w="9525" algn="ctr">
            <a:solidFill>
              <a:schemeClr val="accent1"/>
            </a:solidFill>
            <a:round/>
            <a:tailEnd type="triangle" w="med" len="med"/>
          </a:ln>
        </p:spPr>
      </p:cxnSp>
      <p:cxnSp>
        <p:nvCxnSpPr>
          <p:cNvPr id="13" name="直接连接符 12"/>
          <p:cNvCxnSpPr>
            <a:cxnSpLocks noChangeShapeType="1"/>
          </p:cNvCxnSpPr>
          <p:nvPr/>
        </p:nvCxnSpPr>
        <p:spPr bwMode="auto">
          <a:xfrm flipV="1">
            <a:off x="4197077" y="2380294"/>
            <a:ext cx="887412" cy="604837"/>
          </a:xfrm>
          <a:prstGeom prst="line">
            <a:avLst/>
          </a:prstGeom>
          <a:noFill/>
          <a:ln w="9525" algn="ctr">
            <a:solidFill>
              <a:schemeClr val="accent1"/>
            </a:solidFill>
            <a:round/>
            <a:tailEnd type="triangle" w="med" len="med"/>
          </a:ln>
        </p:spPr>
      </p:cxnSp>
      <p:sp>
        <p:nvSpPr>
          <p:cNvPr id="15" name="TextBox 14"/>
          <p:cNvSpPr txBox="1"/>
          <p:nvPr/>
        </p:nvSpPr>
        <p:spPr>
          <a:xfrm>
            <a:off x="5433630" y="1619881"/>
            <a:ext cx="646332" cy="646331"/>
          </a:xfrm>
          <a:prstGeom prst="rect">
            <a:avLst/>
          </a:prstGeom>
          <a:noFill/>
        </p:spPr>
        <p:txBody>
          <a:bodyPr wrap="none">
            <a:spAutoFit/>
          </a:bodyPr>
          <a:lstStyle/>
          <a:p>
            <a:pPr algn="ctr">
              <a:buFont typeface="Arial" panose="020B0604020202020204" pitchFamily="34" charset="0"/>
              <a:buNone/>
              <a:defRPr/>
            </a:pPr>
            <a:r>
              <a:rPr lang="zh-CN" altLang="en-US" sz="3600" dirty="0" smtClean="0">
                <a:solidFill>
                  <a:schemeClr val="accent2"/>
                </a:solidFill>
                <a:latin typeface="+mn-ea"/>
                <a:ea typeface="+mn-ea"/>
              </a:rPr>
              <a:t>四</a:t>
            </a:r>
            <a:endParaRPr lang="zh-CN" altLang="en-US" sz="3600" dirty="0">
              <a:solidFill>
                <a:schemeClr val="accent2"/>
              </a:solidFill>
              <a:latin typeface="+mn-ea"/>
              <a:ea typeface="+mn-ea"/>
            </a:endParaRPr>
          </a:p>
        </p:txBody>
      </p:sp>
      <p:sp>
        <p:nvSpPr>
          <p:cNvPr id="21" name="TextBox 20"/>
          <p:cNvSpPr txBox="1"/>
          <p:nvPr/>
        </p:nvSpPr>
        <p:spPr>
          <a:xfrm>
            <a:off x="6713351" y="1724875"/>
            <a:ext cx="2808287" cy="499624"/>
          </a:xfrm>
          <a:prstGeom prst="rect">
            <a:avLst/>
          </a:prstGeom>
          <a:noFill/>
        </p:spPr>
        <p:txBody>
          <a:bodyPr>
            <a:spAutoFit/>
          </a:bodyPr>
          <a:lstStyle/>
          <a:p>
            <a:pPr algn="just">
              <a:lnSpc>
                <a:spcPct val="150000"/>
              </a:lnSpc>
              <a:buFont typeface="Arial" panose="020B0604020202020204" pitchFamily="34" charset="0"/>
              <a:buNone/>
              <a:defRPr/>
            </a:pPr>
            <a:r>
              <a:rPr lang="zh-CN" altLang="en-US" sz="2000" dirty="0" smtClean="0">
                <a:latin typeface="+mn-ea"/>
                <a:ea typeface="+mn-ea"/>
              </a:rPr>
              <a:t>工程施工特点</a:t>
            </a:r>
            <a:endParaRPr lang="zh-CN" altLang="en-US" sz="2000" dirty="0">
              <a:solidFill>
                <a:schemeClr val="accent1"/>
              </a:solidFill>
              <a:latin typeface="+mn-ea"/>
              <a:ea typeface="+mn-ea"/>
            </a:endParaRPr>
          </a:p>
        </p:txBody>
      </p:sp>
      <p:sp>
        <p:nvSpPr>
          <p:cNvPr id="22" name="TextBox 21"/>
          <p:cNvSpPr txBox="1"/>
          <p:nvPr/>
        </p:nvSpPr>
        <p:spPr>
          <a:xfrm>
            <a:off x="6713351" y="4626050"/>
            <a:ext cx="3074900" cy="553998"/>
          </a:xfrm>
          <a:prstGeom prst="rect">
            <a:avLst/>
          </a:prstGeom>
          <a:noFill/>
        </p:spPr>
        <p:txBody>
          <a:bodyPr wrap="square">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smtClean="0">
                <a:solidFill>
                  <a:schemeClr val="accent1">
                    <a:lumMod val="50000"/>
                  </a:schemeClr>
                </a:solidFill>
              </a:rPr>
              <a:t>工程施工条件常用表格</a:t>
            </a:r>
            <a:endParaRPr lang="zh-CN" altLang="en-US" sz="2000" dirty="0">
              <a:solidFill>
                <a:schemeClr val="accent1">
                  <a:lumMod val="50000"/>
                </a:schemeClr>
              </a:solidFill>
              <a:latin typeface="+mn-ea"/>
              <a:ea typeface="+mn-ea"/>
            </a:endParaRPr>
          </a:p>
        </p:txBody>
      </p:sp>
      <p:sp>
        <p:nvSpPr>
          <p:cNvPr id="26" name="TextBox 14"/>
          <p:cNvSpPr txBox="1"/>
          <p:nvPr/>
        </p:nvSpPr>
        <p:spPr>
          <a:xfrm>
            <a:off x="5571469" y="4536218"/>
            <a:ext cx="646332" cy="646331"/>
          </a:xfrm>
          <a:prstGeom prst="rect">
            <a:avLst/>
          </a:prstGeom>
          <a:noFill/>
        </p:spPr>
        <p:txBody>
          <a:bodyPr wrap="square">
            <a:spAutoFit/>
          </a:bodyPr>
          <a:lstStyle/>
          <a:p>
            <a:pPr algn="ctr">
              <a:buFont typeface="Arial" panose="020B0604020202020204" pitchFamily="34" charset="0"/>
              <a:buNone/>
              <a:defRPr/>
            </a:pPr>
            <a:r>
              <a:rPr lang="zh-CN" altLang="en-US" sz="3600" dirty="0" smtClean="0">
                <a:solidFill>
                  <a:schemeClr val="accent2"/>
                </a:solidFill>
                <a:latin typeface="+mn-ea"/>
                <a:ea typeface="+mn-ea"/>
              </a:rPr>
              <a:t>五</a:t>
            </a:r>
            <a:endParaRPr lang="zh-CN" altLang="en-US" sz="3600" dirty="0">
              <a:solidFill>
                <a:schemeClr val="accent2"/>
              </a:solidFill>
              <a:latin typeface="+mn-ea"/>
              <a:ea typeface="+mn-ea"/>
            </a:endParaRPr>
          </a:p>
        </p:txBody>
      </p:sp>
      <p:sp>
        <p:nvSpPr>
          <p:cNvPr id="27" name="TextBox 14"/>
          <p:cNvSpPr txBox="1"/>
          <p:nvPr/>
        </p:nvSpPr>
        <p:spPr>
          <a:xfrm>
            <a:off x="5462314" y="5426706"/>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三</a:t>
            </a:r>
            <a:endParaRPr lang="zh-CN" altLang="en-US" sz="3600" dirty="0">
              <a:solidFill>
                <a:schemeClr val="accent2"/>
              </a:solidFill>
              <a:latin typeface="+mn-ea"/>
              <a:ea typeface="+mn-ea"/>
            </a:endParaRPr>
          </a:p>
        </p:txBody>
      </p:sp>
      <p:sp>
        <p:nvSpPr>
          <p:cNvPr id="17"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8"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ustDataLst>
      <p:tags r:id="rId2"/>
    </p:custDataLst>
  </p:cSld>
  <p:clrMapOvr>
    <a:masterClrMapping/>
  </p:clrMapOvr>
  <p:transition spd="slow" advTm="11658">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372225" y="2616294"/>
            <a:ext cx="4320480" cy="1892826"/>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a:latin typeface="+mn-ea"/>
                <a:ea typeface="+mn-ea"/>
              </a:rPr>
              <a:t>一</a:t>
            </a:r>
            <a:r>
              <a:rPr lang="zh-CN" altLang="en-US" sz="2400" dirty="0" smtClean="0">
                <a:latin typeface="+mn-ea"/>
                <a:ea typeface="+mn-ea"/>
              </a:rPr>
              <a:t>、工程主要情况</a:t>
            </a:r>
            <a:endParaRPr lang="en-US" altLang="zh-CN" sz="2400"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a:lnSpc>
                <a:spcPct val="150000"/>
              </a:lnSpc>
              <a:buFont typeface="Arial" panose="020B0604020202020204" pitchFamily="34" charset="0"/>
              <a:buNone/>
              <a:defRPr/>
            </a:pPr>
            <a:r>
              <a:rPr lang="zh-CN" altLang="en-US" dirty="0" smtClean="0">
                <a:latin typeface="+mn-ea"/>
                <a:ea typeface="+mn-ea"/>
              </a:rPr>
              <a:t>根据工程的具体条件，列出工程主要情况表，如表</a:t>
            </a:r>
            <a:r>
              <a:rPr lang="en-US" altLang="zh-CN" dirty="0" smtClean="0">
                <a:latin typeface="+mn-ea"/>
                <a:ea typeface="+mn-ea"/>
              </a:rPr>
              <a:t>5 - 1 </a:t>
            </a:r>
            <a:r>
              <a:rPr lang="zh-CN" altLang="en-US" dirty="0" smtClean="0">
                <a:latin typeface="+mn-ea"/>
                <a:ea typeface="+mn-ea"/>
              </a:rPr>
              <a:t>所示。</a:t>
            </a:r>
            <a:endParaRPr lang="en-US" altLang="zh-CN" dirty="0">
              <a:latin typeface="+mn-ea"/>
              <a:ea typeface="+mn-ea"/>
            </a:endParaRPr>
          </a:p>
        </p:txBody>
      </p:sp>
      <p:pic>
        <p:nvPicPr>
          <p:cNvPr id="1026" name="Picture 2"/>
          <p:cNvPicPr>
            <a:picLocks noChangeAspect="1" noChangeArrowheads="1"/>
          </p:cNvPicPr>
          <p:nvPr/>
        </p:nvPicPr>
        <p:blipFill>
          <a:blip r:embed="rId1" cstate="print"/>
          <a:srcRect/>
          <a:stretch>
            <a:fillRect/>
          </a:stretch>
        </p:blipFill>
        <p:spPr bwMode="auto">
          <a:xfrm>
            <a:off x="-1" y="1652126"/>
            <a:ext cx="5954365" cy="3721090"/>
          </a:xfrm>
          <a:prstGeom prst="rect">
            <a:avLst/>
          </a:prstGeom>
          <a:noFill/>
          <a:ln w="9525">
            <a:noFill/>
            <a:miter lim="800000"/>
            <a:headEnd/>
            <a:tailEnd/>
          </a:ln>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AutoShape 1" descr="C:\Users\Administrator\AppData\Roaming\Tencent\Users\1430847197\QQ\WinTemp\RichOle\V]EAA}E%NR)QPQDK8C)YY.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249860" name="Picture 4" descr="C:\Users\Administrator\AppData\Roaming\Tencent\Users\1430847197\QQ\WinTemp\RichOle\2(M}HERB8O`SF`F350S9WY8.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425973" y="2437978"/>
            <a:ext cx="7362825" cy="3943350"/>
          </a:xfrm>
          <a:prstGeom prst="rect">
            <a:avLst/>
          </a:prstGeom>
          <a:noFill/>
        </p:spPr>
      </p:pic>
      <p:pic>
        <p:nvPicPr>
          <p:cNvPr id="6" name="Picture 1" descr="C:\Users\Administrator\AppData\Roaming\Tencent\Users\1430847197\QQ\WinTemp\RichOle\3YHQ)HU1_91A$X%(_]5PH[4.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09949" y="908720"/>
            <a:ext cx="7578849" cy="1593550"/>
          </a:xfrm>
          <a:prstGeom prst="rect">
            <a:avLst/>
          </a:prstGeom>
          <a:noFill/>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3765" y="1413931"/>
            <a:ext cx="3384376" cy="4293483"/>
          </a:xfrm>
          <a:prstGeom prst="rect">
            <a:avLst/>
          </a:prstGeom>
          <a:noFill/>
        </p:spPr>
        <p:txBody>
          <a:bodyPr wrap="square">
            <a:spAutoFit/>
          </a:bodyPr>
          <a:lstStyle/>
          <a:p>
            <a:pPr>
              <a:lnSpc>
                <a:spcPct val="150000"/>
              </a:lnSpc>
              <a:buFont typeface="Arial" panose="020B0604020202020204" pitchFamily="34" charset="0"/>
              <a:buNone/>
              <a:defRPr/>
            </a:pPr>
            <a:r>
              <a:rPr lang="zh-CN" altLang="en-US" sz="2000" dirty="0" smtClean="0">
                <a:latin typeface="+mn-ea"/>
                <a:ea typeface="+mn-ea"/>
              </a:rPr>
              <a:t>二、各专业设计简介</a:t>
            </a:r>
            <a:endParaRPr lang="en-US" altLang="zh-CN" sz="2000" dirty="0">
              <a:latin typeface="+mn-ea"/>
              <a:ea typeface="+mn-ea"/>
            </a:endParaRPr>
          </a:p>
          <a:p>
            <a:pPr>
              <a:lnSpc>
                <a:spcPct val="150000"/>
              </a:lnSpc>
              <a:buFont typeface="Arial" panose="020B0604020202020204" pitchFamily="34" charset="0"/>
              <a:buNone/>
              <a:defRPr/>
            </a:pPr>
            <a:r>
              <a:rPr lang="zh-CN" altLang="en-US" dirty="0" smtClean="0">
                <a:latin typeface="+mn-ea"/>
                <a:ea typeface="+mn-ea"/>
              </a:rPr>
              <a:t>（一）建筑设计</a:t>
            </a:r>
            <a:endParaRPr lang="en-US" altLang="zh-CN" dirty="0" smtClean="0">
              <a:latin typeface="+mn-ea"/>
              <a:ea typeface="+mn-ea"/>
            </a:endParaRPr>
          </a:p>
          <a:p>
            <a:pPr>
              <a:lnSpc>
                <a:spcPct val="150000"/>
              </a:lnSpc>
            </a:pPr>
            <a:r>
              <a:rPr lang="zh-CN" altLang="en-US" dirty="0" smtClean="0">
                <a:latin typeface="+mn-ea"/>
                <a:ea typeface="+mn-ea"/>
              </a:rPr>
              <a:t>建筑设计应依据建设单位提供的建筑设计文件进行描述，具体包括建筑规模（建筑面积）、建筑功能、建筑特点（层数、层高、总高度、平面尺寸）、建筑耐火、防水及节能要求等，并应简单描述工程的主要装修装饰方法。常用表格如表所示。</a:t>
            </a:r>
            <a:endParaRPr lang="zh-CN" altLang="en-US" dirty="0">
              <a:latin typeface="+mn-ea"/>
              <a:ea typeface="+mn-ea"/>
            </a:endParaRPr>
          </a:p>
        </p:txBody>
      </p:sp>
      <p:pic>
        <p:nvPicPr>
          <p:cNvPr id="9" name="Picture 1" descr="C:\Users\Administrator\AppData\Roaming\Tencent\Users\1430847197\QQ\WinTemp\RichOle\BUDT~[Q`RY5S7`7MDWB59FL.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298181" y="3949402"/>
            <a:ext cx="7372350" cy="2647950"/>
          </a:xfrm>
          <a:prstGeom prst="rect">
            <a:avLst/>
          </a:prstGeom>
          <a:noFill/>
        </p:spPr>
      </p:pic>
      <p:pic>
        <p:nvPicPr>
          <p:cNvPr id="10" name="Picture 1" descr="C:\Users\Administrator\AppData\Roaming\Tencent\Users\1430847197\QQ\WinTemp\RichOle\5EUYZ@ONI]36E3VKHT87FLN.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305175" y="781050"/>
            <a:ext cx="7381875" cy="3228975"/>
          </a:xfrm>
          <a:prstGeom prst="rect">
            <a:avLst/>
          </a:prstGeom>
          <a:noFill/>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2"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7999" y="1484313"/>
            <a:ext cx="7704757" cy="646331"/>
          </a:xfrm>
          <a:prstGeom prst="rect">
            <a:avLst/>
          </a:prstGeom>
          <a:noFill/>
        </p:spPr>
        <p:txBody>
          <a:bodyPr wrap="square">
            <a:spAutoFit/>
          </a:bodyPr>
          <a:lstStyle/>
          <a:p>
            <a:endParaRPr lang="zh-CN" altLang="en-US" dirty="0" smtClean="0"/>
          </a:p>
          <a:p>
            <a:endParaRPr lang="zh-CN" altLang="en-US" dirty="0"/>
          </a:p>
        </p:txBody>
      </p:sp>
      <p:sp>
        <p:nvSpPr>
          <p:cNvPr id="9" name="矩形 8"/>
          <p:cNvSpPr/>
          <p:nvPr/>
        </p:nvSpPr>
        <p:spPr>
          <a:xfrm>
            <a:off x="553765" y="1628800"/>
            <a:ext cx="3528392" cy="3831818"/>
          </a:xfrm>
          <a:prstGeom prst="rect">
            <a:avLst/>
          </a:prstGeom>
        </p:spPr>
        <p:txBody>
          <a:bodyPr wrap="square">
            <a:spAutoFit/>
          </a:bodyPr>
          <a:lstStyle/>
          <a:p>
            <a:pPr>
              <a:lnSpc>
                <a:spcPct val="150000"/>
              </a:lnSpc>
            </a:pPr>
            <a:r>
              <a:rPr lang="zh-CN" altLang="en-US" dirty="0" smtClean="0">
                <a:latin typeface="+mn-ea"/>
                <a:ea typeface="+mn-ea"/>
              </a:rPr>
              <a:t>（二）结构设计</a:t>
            </a:r>
            <a:endParaRPr lang="en-US" altLang="zh-CN" dirty="0" smtClean="0">
              <a:latin typeface="+mn-ea"/>
              <a:ea typeface="+mn-ea"/>
            </a:endParaRPr>
          </a:p>
          <a:p>
            <a:pPr>
              <a:lnSpc>
                <a:spcPct val="150000"/>
              </a:lnSpc>
            </a:pPr>
            <a:r>
              <a:rPr lang="zh-CN" altLang="en-US" dirty="0" smtClean="0">
                <a:latin typeface="+mn-ea"/>
                <a:ea typeface="+mn-ea"/>
              </a:rPr>
              <a:t>结构设计应依据建设单位提供的结构设计文件进行描述，一般应说明基础类型与构造、埋置深度、土方开挖及支护要求，主体结构形式，结构安全等级，工程抗震设防程度，主要构件的类别，新材料、新结构的应用要求等。常用表格形式如表所示。</a:t>
            </a:r>
            <a:endParaRPr lang="zh-CN" altLang="en-US" dirty="0">
              <a:latin typeface="+mn-ea"/>
              <a:ea typeface="+mn-ea"/>
            </a:endParaRPr>
          </a:p>
        </p:txBody>
      </p:sp>
      <p:pic>
        <p:nvPicPr>
          <p:cNvPr id="251906" name="Picture 2" descr="C:\Users\Administrator\AppData\Roaming\Tencent\Users\1430847197\QQ\WinTemp\RichOle\0[ELQH62JZK@V[NV84`$W_I.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270647" y="1547589"/>
            <a:ext cx="7372350" cy="4257675"/>
          </a:xfrm>
          <a:prstGeom prst="rect">
            <a:avLst/>
          </a:prstGeom>
          <a:noFill/>
        </p:spPr>
      </p:pic>
      <p:sp>
        <p:nvSpPr>
          <p:cNvPr id="10" name="矩形 9"/>
          <p:cNvSpPr/>
          <p:nvPr/>
        </p:nvSpPr>
        <p:spPr>
          <a:xfrm>
            <a:off x="6641534" y="1052736"/>
            <a:ext cx="2262158" cy="369332"/>
          </a:xfrm>
          <a:prstGeom prst="rect">
            <a:avLst/>
          </a:prstGeom>
        </p:spPr>
        <p:txBody>
          <a:bodyPr wrap="none">
            <a:spAutoFit/>
          </a:bodyPr>
          <a:lstStyle/>
          <a:p>
            <a:r>
              <a:rPr lang="zh-CN" altLang="en-US" dirty="0" smtClean="0"/>
              <a:t>结构设计概况一览表</a:t>
            </a:r>
            <a:endParaRPr lang="zh-CN" altLang="en-US" dirty="0"/>
          </a:p>
        </p:txBody>
      </p:sp>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2"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1697" y="1784201"/>
            <a:ext cx="3168352" cy="3831818"/>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（三</a:t>
            </a:r>
            <a:r>
              <a:rPr lang="zh-CN" altLang="en-US" dirty="0" smtClean="0">
                <a:latin typeface="+mn-ea"/>
                <a:ea typeface="+mn-ea"/>
              </a:rPr>
              <a:t>）机电及设备安装设计</a:t>
            </a:r>
            <a:endParaRPr lang="zh-CN" altLang="en-US" dirty="0">
              <a:latin typeface="+mn-ea"/>
              <a:ea typeface="+mn-ea"/>
            </a:endParaRPr>
          </a:p>
          <a:p>
            <a:pPr>
              <a:lnSpc>
                <a:spcPct val="150000"/>
              </a:lnSpc>
            </a:pPr>
            <a:r>
              <a:rPr lang="zh-CN" altLang="en-US" dirty="0" smtClean="0">
                <a:latin typeface="+mn-ea"/>
                <a:ea typeface="+mn-ea"/>
              </a:rPr>
              <a:t>机电及设备安装专业设计应依据建设单位提供的各相关专业设计文件进行描述，包括给水、排水及采暖系统、通风与空调系统、电气系统、智能化系统等工程的设计要求。可根据实际情况列表说明，常用表格形式如表所示。</a:t>
            </a:r>
            <a:endParaRPr lang="zh-CN" altLang="en-US" dirty="0">
              <a:latin typeface="+mn-ea"/>
              <a:ea typeface="+mn-ea"/>
            </a:endParaRPr>
          </a:p>
        </p:txBody>
      </p:sp>
      <p:pic>
        <p:nvPicPr>
          <p:cNvPr id="196609" name="Picture 1" descr="C:\Users\Administrator\AppData\Roaming\Tencent\Users\1430847197\QQ\WinTemp\RichOle\5%{MK)%T8O}]EQO2G)L2G)Q.png"/>
          <p:cNvPicPr>
            <a:picLocks noChangeAspect="1" noChangeArrowheads="1"/>
          </p:cNvPicPr>
          <p:nvPr/>
        </p:nvPicPr>
        <p:blipFill>
          <a:blip r:embed="rId1" cstate="print"/>
          <a:srcRect/>
          <a:stretch>
            <a:fillRect/>
          </a:stretch>
        </p:blipFill>
        <p:spPr bwMode="auto">
          <a:xfrm>
            <a:off x="4154165" y="1784201"/>
            <a:ext cx="7458075" cy="1095375"/>
          </a:xfrm>
          <a:prstGeom prst="rect">
            <a:avLst/>
          </a:prstGeom>
          <a:noFill/>
        </p:spPr>
      </p:pic>
      <p:pic>
        <p:nvPicPr>
          <p:cNvPr id="196610" name="Picture 2" descr="C:\Users\Administrator\AppData\Roaming\Tencent\Users\1430847197\QQ\WinTemp\RichOle\1_PQI54Y6KWZDND)A5NZ@}M.png"/>
          <p:cNvPicPr>
            <a:picLocks noChangeAspect="1" noChangeArrowheads="1"/>
          </p:cNvPicPr>
          <p:nvPr/>
        </p:nvPicPr>
        <p:blipFill>
          <a:blip r:embed="rId2" cstate="print"/>
          <a:srcRect/>
          <a:stretch>
            <a:fillRect/>
          </a:stretch>
        </p:blipFill>
        <p:spPr bwMode="auto">
          <a:xfrm>
            <a:off x="4227214" y="2792313"/>
            <a:ext cx="7343775" cy="3228975"/>
          </a:xfrm>
          <a:prstGeom prst="rect">
            <a:avLst/>
          </a:prstGeom>
          <a:noFill/>
        </p:spPr>
      </p:pic>
      <p:sp>
        <p:nvSpPr>
          <p:cNvPr id="7" name="矩形 6"/>
          <p:cNvSpPr/>
          <p:nvPr/>
        </p:nvSpPr>
        <p:spPr>
          <a:xfrm>
            <a:off x="6528102" y="1268760"/>
            <a:ext cx="2954655" cy="369332"/>
          </a:xfrm>
          <a:prstGeom prst="rect">
            <a:avLst/>
          </a:prstGeom>
        </p:spPr>
        <p:txBody>
          <a:bodyPr wrap="none">
            <a:spAutoFit/>
          </a:bodyPr>
          <a:lstStyle/>
          <a:p>
            <a:r>
              <a:rPr lang="zh-CN" altLang="en-US" dirty="0" smtClean="0"/>
              <a:t>机电及设备安装概况一览表</a:t>
            </a:r>
            <a:endParaRPr lang="zh-CN" altLang="en-US" dirty="0"/>
          </a:p>
        </p:txBody>
      </p:sp>
      <p:sp>
        <p:nvSpPr>
          <p:cNvPr id="10"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22168" y="1978237"/>
            <a:ext cx="6192837" cy="2723823"/>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三</a:t>
            </a:r>
            <a:r>
              <a:rPr lang="zh-CN" altLang="en-US" sz="2400" dirty="0" smtClean="0">
                <a:latin typeface="+mn-ea"/>
                <a:ea typeface="+mn-ea"/>
              </a:rPr>
              <a:t>、工程施工条件</a:t>
            </a:r>
            <a:endParaRPr lang="en-US" altLang="zh-CN"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a:lnSpc>
                <a:spcPct val="150000"/>
              </a:lnSpc>
              <a:buFont typeface="Arial" panose="020B0604020202020204" pitchFamily="34" charset="0"/>
              <a:buNone/>
              <a:defRPr/>
            </a:pPr>
            <a:r>
              <a:rPr lang="zh-CN" altLang="en-US" dirty="0" smtClean="0">
                <a:latin typeface="+mn-ea"/>
                <a:ea typeface="+mn-ea"/>
              </a:rPr>
              <a:t>（一）项目施工区域地形及周边环境</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（二）项目建设地点气象状况</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（三）工程水文地质状况</a:t>
            </a:r>
            <a:endParaRPr lang="en-US" altLang="zh-CN" dirty="0" smtClean="0">
              <a:latin typeface="+mn-ea"/>
              <a:ea typeface="+mn-ea"/>
            </a:endParaRPr>
          </a:p>
          <a:p>
            <a:pPr>
              <a:lnSpc>
                <a:spcPct val="150000"/>
              </a:lnSpc>
              <a:buFont typeface="Arial" panose="020B0604020202020204" pitchFamily="34" charset="0"/>
              <a:buNone/>
              <a:defRPr/>
            </a:pPr>
            <a:r>
              <a:rPr lang="zh-CN" altLang="en-US" dirty="0" smtClean="0">
                <a:latin typeface="+mn-ea"/>
                <a:ea typeface="+mn-ea"/>
              </a:rPr>
              <a:t>（四）其他资源条件与分析</a:t>
            </a:r>
            <a:endParaRPr lang="en-US" altLang="zh-CN" dirty="0">
              <a:latin typeface="+mn-ea"/>
              <a:ea typeface="+mn-ea"/>
            </a:endParaRPr>
          </a:p>
        </p:txBody>
      </p:sp>
      <p:pic>
        <p:nvPicPr>
          <p:cNvPr id="3074" name="Picture 2"/>
          <p:cNvPicPr>
            <a:picLocks noChangeAspect="1" noChangeArrowheads="1"/>
          </p:cNvPicPr>
          <p:nvPr/>
        </p:nvPicPr>
        <p:blipFill>
          <a:blip r:embed="rId1" cstate="print"/>
          <a:srcRect/>
          <a:stretch>
            <a:fillRect/>
          </a:stretch>
        </p:blipFill>
        <p:spPr bwMode="auto">
          <a:xfrm>
            <a:off x="697782" y="1628800"/>
            <a:ext cx="4180834" cy="3505200"/>
          </a:xfrm>
          <a:prstGeom prst="rect">
            <a:avLst/>
          </a:prstGeom>
          <a:noFill/>
          <a:ln w="9525">
            <a:noFill/>
            <a:miter lim="800000"/>
            <a:headEnd/>
            <a:tailEnd/>
          </a:ln>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anose="020B0604020202020204" pitchFamily="34" charset="0"/>
              <a:buNone/>
              <a:defRPr/>
            </a:pPr>
            <a:r>
              <a:rPr lang="zh-CN" altLang="en-US" sz="4800" dirty="0">
                <a:solidFill>
                  <a:schemeClr val="accent1">
                    <a:lumMod val="50000"/>
                  </a:schemeClr>
                </a:solidFill>
                <a:latin typeface="方正粗黑宋简体" pitchFamily="2" charset="-122"/>
                <a:ea typeface="方正粗黑宋简体" pitchFamily="2" charset="-122"/>
              </a:rPr>
              <a:t>目    录</a:t>
            </a:r>
            <a:endParaRPr lang="zh-CN" altLang="en-US" sz="4800" dirty="0">
              <a:solidFill>
                <a:schemeClr val="accent1">
                  <a:lumMod val="50000"/>
                </a:schemeClr>
              </a:solidFill>
              <a:latin typeface="方正粗黑宋简体" pitchFamily="2" charset="-122"/>
              <a:ea typeface="方正粗黑宋简体" pitchFamily="2" charset="-122"/>
            </a:endParaRP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chemeClr val="accent1"/>
                </a:solidFill>
              </a:rPr>
              <a:t>单元一　施工准备工作</a:t>
            </a:r>
            <a:endParaRPr lang="zh-CN" altLang="en-US" dirty="0">
              <a:solidFill>
                <a:schemeClr val="accent1"/>
              </a:solidFill>
            </a:endParaRP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anose="020B0604020202020204" pitchFamily="34" charset="0"/>
              <a:buNone/>
              <a:defRPr/>
            </a:pPr>
            <a:r>
              <a:rPr lang="zh-CN" altLang="en-US" dirty="0">
                <a:solidFill>
                  <a:schemeClr val="accent1">
                    <a:lumMod val="50000"/>
                  </a:schemeClr>
                </a:solidFill>
              </a:rPr>
              <a:t>单元二　流水施工</a:t>
            </a:r>
            <a:endParaRPr lang="zh-CN" altLang="en-US" dirty="0">
              <a:solidFill>
                <a:schemeClr val="accent1"/>
              </a:solidFill>
            </a:endParaRP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ln>
        </p:spPr>
      </p:cxnSp>
      <p:pic>
        <p:nvPicPr>
          <p:cNvPr id="72" name="Picture 2" descr="E:\我的文档\鼎.png"/>
          <p:cNvPicPr>
            <a:picLocks noChangeAspect="1" noChangeArrowheads="1"/>
          </p:cNvPicPr>
          <p:nvPr/>
        </p:nvPicPr>
        <p:blipFill>
          <a:blip r:embed="rId1"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anose="020B0604020202020204" pitchFamily="34" charset="0"/>
              <a:buNone/>
              <a:defRPr/>
            </a:pPr>
            <a:r>
              <a:rPr lang="zh-CN" altLang="en-US" sz="2000" dirty="0">
                <a:solidFill>
                  <a:schemeClr val="accent1"/>
                </a:solidFill>
                <a:latin typeface="+mn-ea"/>
                <a:ea typeface="+mn-ea"/>
              </a:rPr>
              <a:t>单元三　网络计划技术</a:t>
            </a:r>
            <a:endParaRPr lang="zh-CN" altLang="en-US" sz="2000" dirty="0">
              <a:solidFill>
                <a:schemeClr val="accent1"/>
              </a:solidFill>
              <a:latin typeface="+mn-ea"/>
              <a:ea typeface="+mn-ea"/>
            </a:endParaRPr>
          </a:p>
        </p:txBody>
      </p:sp>
      <p:sp>
        <p:nvSpPr>
          <p:cNvPr id="84" name="TextBox 83"/>
          <p:cNvSpPr txBox="1"/>
          <p:nvPr/>
        </p:nvSpPr>
        <p:spPr>
          <a:xfrm>
            <a:off x="6424613" y="3592513"/>
            <a:ext cx="3005137" cy="708025"/>
          </a:xfrm>
          <a:prstGeom prst="rect">
            <a:avLst/>
          </a:prstGeom>
          <a:noFill/>
        </p:spPr>
        <p:txBody>
          <a:bodyPr>
            <a:spAutoFit/>
          </a:bodyPr>
          <a:lstStyle/>
          <a:p>
            <a:pPr>
              <a:lnSpc>
                <a:spcPct val="200000"/>
              </a:lnSpc>
              <a:buFont typeface="Arial" panose="020B0604020202020204" pitchFamily="34" charset="0"/>
              <a:buNone/>
              <a:defRPr/>
            </a:pPr>
            <a:r>
              <a:rPr lang="zh-CN" altLang="en-US" sz="2000" dirty="0">
                <a:solidFill>
                  <a:schemeClr val="accent1">
                    <a:lumMod val="50000"/>
                  </a:schemeClr>
                </a:solidFill>
                <a:latin typeface="+mn-ea"/>
                <a:ea typeface="+mn-ea"/>
              </a:rPr>
              <a:t>单元四　施工组织总设计</a:t>
            </a:r>
            <a:endParaRPr lang="en-US" altLang="zh-CN" sz="2000" dirty="0">
              <a:solidFill>
                <a:schemeClr val="accent1">
                  <a:lumMod val="50000"/>
                </a:schemeClr>
              </a:solidFill>
              <a:latin typeface="+mn-ea"/>
              <a:ea typeface="+mn-ea"/>
            </a:endParaRPr>
          </a:p>
        </p:txBody>
      </p:sp>
      <p:sp>
        <p:nvSpPr>
          <p:cNvPr id="85" name="TextBox 84"/>
          <p:cNvSpPr txBox="1"/>
          <p:nvPr/>
        </p:nvSpPr>
        <p:spPr>
          <a:xfrm>
            <a:off x="6424613" y="4456113"/>
            <a:ext cx="4137025" cy="615040"/>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anose="020B0604020202020204" pitchFamily="34" charset="0"/>
              <a:buNone/>
              <a:defRPr/>
            </a:pPr>
            <a:r>
              <a:rPr lang="zh-CN" altLang="en-US" dirty="0">
                <a:solidFill>
                  <a:srgbClr val="FF0000"/>
                </a:solidFill>
              </a:rPr>
              <a:t>单元五　单位工程施工组织设计</a:t>
            </a:r>
            <a:endParaRPr lang="en-US" altLang="zh-CN" dirty="0">
              <a:solidFill>
                <a:srgbClr val="FF0000"/>
              </a:solidFill>
            </a:endParaRPr>
          </a:p>
        </p:txBody>
      </p:sp>
      <p:sp>
        <p:nvSpPr>
          <p:cNvPr id="86" name="TextBox 85"/>
          <p:cNvSpPr txBox="1"/>
          <p:nvPr/>
        </p:nvSpPr>
        <p:spPr>
          <a:xfrm>
            <a:off x="6424613" y="5354638"/>
            <a:ext cx="4408487" cy="554037"/>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chemeClr val="accent1">
                    <a:lumMod val="50000"/>
                  </a:schemeClr>
                </a:solidFill>
              </a:rPr>
              <a:t>单元六　单位工程施工组织设计实例</a:t>
            </a:r>
            <a:endParaRPr lang="zh-CN" altLang="en-US" dirty="0">
              <a:solidFill>
                <a:schemeClr val="accent1"/>
              </a:solidFill>
            </a:endParaRPr>
          </a:p>
        </p:txBody>
      </p:sp>
    </p:spTree>
  </p:cSld>
  <p:clrMapOvr>
    <a:masterClrMapping/>
  </p:clrMapOvr>
  <p:transition spd="slow" advTm="14932">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62873" y="2276872"/>
            <a:ext cx="5616575" cy="1797736"/>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四</a:t>
            </a:r>
            <a:r>
              <a:rPr lang="zh-CN" altLang="en-US" sz="2400" dirty="0" smtClean="0">
                <a:latin typeface="+mn-ea"/>
                <a:ea typeface="+mn-ea"/>
              </a:rPr>
              <a:t>、工程施工特点</a:t>
            </a:r>
            <a:endParaRPr lang="zh-CN" altLang="en-US"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dirty="0" smtClean="0">
                <a:latin typeface="+mn-ea"/>
                <a:ea typeface="+mn-ea"/>
              </a:rPr>
              <a:t>不同类型的建筑，不同条件下的工程施工，均有其不同的施工特点。</a:t>
            </a:r>
            <a:endParaRPr lang="en-US" altLang="zh-CN" dirty="0">
              <a:latin typeface="+mn-ea"/>
              <a:ea typeface="+mn-ea"/>
            </a:endParaRPr>
          </a:p>
        </p:txBody>
      </p:sp>
      <p:pic>
        <p:nvPicPr>
          <p:cNvPr id="4098" name="Picture 2"/>
          <p:cNvPicPr>
            <a:picLocks noChangeAspect="1" noChangeArrowheads="1"/>
          </p:cNvPicPr>
          <p:nvPr/>
        </p:nvPicPr>
        <p:blipFill>
          <a:blip r:embed="rId1" cstate="print"/>
          <a:srcRect/>
          <a:stretch>
            <a:fillRect/>
          </a:stretch>
        </p:blipFill>
        <p:spPr bwMode="auto">
          <a:xfrm>
            <a:off x="6890469" y="1988840"/>
            <a:ext cx="5296590" cy="3527648"/>
          </a:xfrm>
          <a:prstGeom prst="rect">
            <a:avLst/>
          </a:prstGeom>
          <a:noFill/>
          <a:ln w="9525">
            <a:noFill/>
            <a:miter lim="800000"/>
            <a:headEnd/>
            <a:tailEnd/>
          </a:ln>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1757" y="2518445"/>
            <a:ext cx="3960440" cy="1846659"/>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a:latin typeface="+mn-ea"/>
                <a:ea typeface="+mn-ea"/>
              </a:rPr>
              <a:t>五</a:t>
            </a:r>
            <a:r>
              <a:rPr lang="zh-CN" altLang="en-US" sz="2400" dirty="0" smtClean="0">
                <a:latin typeface="+mn-ea"/>
                <a:ea typeface="+mn-ea"/>
              </a:rPr>
              <a:t>、工程施工条件常用表格</a:t>
            </a:r>
            <a:endParaRPr lang="zh-CN" altLang="en-US"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dirty="0" smtClean="0">
                <a:latin typeface="+mn-ea"/>
                <a:ea typeface="+mn-ea"/>
              </a:rPr>
              <a:t>工程施工条件通常应根据实际情况列表说明，常用表格形式如表所示。</a:t>
            </a:r>
            <a:endParaRPr lang="en-US" altLang="zh-CN" dirty="0">
              <a:latin typeface="+mn-ea"/>
              <a:ea typeface="+mn-ea"/>
            </a:endParaRPr>
          </a:p>
        </p:txBody>
      </p:sp>
      <p:pic>
        <p:nvPicPr>
          <p:cNvPr id="253953" name="Picture 1" descr="C:\Users\Administrator\AppData\Roaming\Tencent\Users\1430847197\QQ\WinTemp\RichOle\G94%85W@VNSKT}$H8`L3L2H.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514205" y="1134194"/>
            <a:ext cx="7353300" cy="5391150"/>
          </a:xfrm>
          <a:prstGeom prst="rect">
            <a:avLst/>
          </a:prstGeom>
          <a:noFill/>
        </p:spPr>
      </p:pic>
      <p:sp>
        <p:nvSpPr>
          <p:cNvPr id="8" name="TextBox 54"/>
          <p:cNvSpPr txBox="1">
            <a:spLocks noChangeArrowheads="1"/>
          </p:cNvSpPr>
          <p:nvPr/>
        </p:nvSpPr>
        <p:spPr bwMode="auto">
          <a:xfrm>
            <a:off x="1342984" y="121394"/>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工程概况</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3</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794125" y="2012950"/>
            <a:ext cx="2441694" cy="769441"/>
          </a:xfrm>
          <a:prstGeom prst="rect">
            <a:avLst/>
          </a:prstGeom>
          <a:noFill/>
        </p:spPr>
        <p:txBody>
          <a:bodyPr wrap="none">
            <a:spAutoFit/>
          </a:bodyPr>
          <a:lstStyle/>
          <a:p>
            <a:pPr marL="0" lvl="1">
              <a:buFont typeface="Arial" panose="020B0604020202020204" pitchFamily="34" charset="0"/>
              <a:buNone/>
              <a:defRPr/>
            </a:pPr>
            <a:r>
              <a:rPr lang="zh-CN" altLang="en-US" sz="4400" dirty="0" smtClean="0">
                <a:latin typeface="+mn-ea"/>
                <a:ea typeface="+mn-ea"/>
              </a:rPr>
              <a:t>施工部署</a:t>
            </a:r>
            <a:endParaRPr lang="zh-CN" altLang="en-US" sz="4400" dirty="0">
              <a:latin typeface="+mn-ea"/>
              <a:ea typeface="+mn-ea"/>
            </a:endParaRPr>
          </a:p>
        </p:txBody>
      </p:sp>
      <p:sp>
        <p:nvSpPr>
          <p:cNvPr id="9" name="文本框 9"/>
          <p:cNvSpPr txBox="1">
            <a:spLocks noChangeArrowheads="1"/>
          </p:cNvSpPr>
          <p:nvPr/>
        </p:nvSpPr>
        <p:spPr bwMode="auto">
          <a:xfrm>
            <a:off x="1706563" y="4076700"/>
            <a:ext cx="6153150" cy="1197572"/>
          </a:xfrm>
          <a:prstGeom prst="rect">
            <a:avLst/>
          </a:prstGeom>
          <a:noFill/>
          <a:ln w="9525">
            <a:noFill/>
            <a:miter lim="800000"/>
          </a:ln>
        </p:spPr>
        <p:txBody>
          <a:bodyPr lIns="0" tIns="0" rIns="0" bIns="0">
            <a:spAutoFit/>
          </a:bodyPr>
          <a:lstStyle/>
          <a:p>
            <a:pPr>
              <a:lnSpc>
                <a:spcPct val="150000"/>
              </a:lnSpc>
            </a:pPr>
            <a:r>
              <a:rPr lang="zh-CN" altLang="en-US" dirty="0" smtClean="0">
                <a:latin typeface="+mn-ea"/>
                <a:ea typeface="+mn-ea"/>
              </a:rPr>
              <a:t>掌握施工部署所包括的具体内容，熟悉施工开展程序的确定、施工区段的划分、施工起点与流向、施工顺序，熟悉多层砖混结构建筑的施工顺序。</a:t>
            </a:r>
            <a:endParaRPr lang="zh-CN" altLang="en-US" dirty="0">
              <a:latin typeface="+mn-ea"/>
              <a:ea typeface="+mn-ea"/>
            </a:endParaRPr>
          </a:p>
        </p:txBody>
      </p:sp>
      <p:grpSp>
        <p:nvGrpSpPr>
          <p:cNvPr id="25" name="组合 24"/>
          <p:cNvGrpSpPr/>
          <p:nvPr/>
        </p:nvGrpSpPr>
        <p:grpSpPr bwMode="auto">
          <a:xfrm>
            <a:off x="9771063" y="4365625"/>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0427"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554038" y="1052513"/>
            <a:ext cx="3024187" cy="769937"/>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bwMode="auto">
          <a:xfrm>
            <a:off x="4037236" y="4173786"/>
            <a:ext cx="1960860" cy="53659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flipV="1">
            <a:off x="4189950" y="2622897"/>
            <a:ext cx="1960860" cy="39876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4" name="Freeform 6"/>
          <p:cNvSpPr/>
          <p:nvPr/>
        </p:nvSpPr>
        <p:spPr bwMode="auto">
          <a:xfrm>
            <a:off x="849998" y="1636910"/>
            <a:ext cx="4320381"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5" name="Freeform 7"/>
          <p:cNvSpPr/>
          <p:nvPr/>
        </p:nvSpPr>
        <p:spPr bwMode="auto">
          <a:xfrm>
            <a:off x="849998" y="2776885"/>
            <a:ext cx="4320381"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6" name="Freeform 8"/>
          <p:cNvSpPr/>
          <p:nvPr/>
        </p:nvSpPr>
        <p:spPr bwMode="auto">
          <a:xfrm>
            <a:off x="847142" y="3961859"/>
            <a:ext cx="4320381"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7" name="Freeform 9"/>
          <p:cNvSpPr/>
          <p:nvPr/>
        </p:nvSpPr>
        <p:spPr bwMode="auto">
          <a:xfrm>
            <a:off x="849999" y="5158135"/>
            <a:ext cx="4317524"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3" name="TextBox 12"/>
          <p:cNvSpPr txBox="1"/>
          <p:nvPr/>
        </p:nvSpPr>
        <p:spPr>
          <a:xfrm>
            <a:off x="1609948" y="1674008"/>
            <a:ext cx="3048273"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chemeClr val="accent1"/>
                </a:solidFill>
                <a:latin typeface="+mn-ea"/>
                <a:ea typeface="+mn-ea"/>
              </a:rPr>
              <a:t>确定单位工程项目施工目标</a:t>
            </a:r>
            <a:endParaRPr lang="en-US" altLang="zh-CN" sz="1600" dirty="0">
              <a:solidFill>
                <a:schemeClr val="accent1"/>
              </a:solidFill>
              <a:latin typeface="+mn-ea"/>
              <a:ea typeface="+mn-ea"/>
            </a:endParaRPr>
          </a:p>
        </p:txBody>
      </p:sp>
      <p:sp>
        <p:nvSpPr>
          <p:cNvPr id="14" name="TextBox 13"/>
          <p:cNvSpPr txBox="1"/>
          <p:nvPr/>
        </p:nvSpPr>
        <p:spPr>
          <a:xfrm>
            <a:off x="1887624" y="2832914"/>
            <a:ext cx="2278335"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chemeClr val="accent1">
                    <a:lumMod val="50000"/>
                  </a:schemeClr>
                </a:solidFill>
                <a:latin typeface="+mn-ea"/>
                <a:ea typeface="+mn-ea"/>
              </a:rPr>
              <a:t>项目组织机构的建立</a:t>
            </a:r>
            <a:endParaRPr lang="en-US" altLang="zh-CN" sz="1600" dirty="0">
              <a:solidFill>
                <a:schemeClr val="accent1">
                  <a:lumMod val="50000"/>
                </a:schemeClr>
              </a:solidFill>
              <a:latin typeface="+mn-ea"/>
              <a:ea typeface="+mn-ea"/>
            </a:endParaRPr>
          </a:p>
        </p:txBody>
      </p:sp>
      <p:sp>
        <p:nvSpPr>
          <p:cNvPr id="15" name="TextBox 14"/>
          <p:cNvSpPr txBox="1"/>
          <p:nvPr/>
        </p:nvSpPr>
        <p:spPr>
          <a:xfrm>
            <a:off x="1424099" y="4047296"/>
            <a:ext cx="3746281"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chemeClr val="accent1">
                    <a:lumMod val="50000"/>
                  </a:schemeClr>
                </a:solidFill>
                <a:latin typeface="+mn-ea"/>
                <a:ea typeface="+mn-ea"/>
              </a:rPr>
              <a:t>施工部署中的进度安排和空间组织安排</a:t>
            </a:r>
            <a:endParaRPr lang="en-US" altLang="zh-CN" sz="1600" dirty="0">
              <a:solidFill>
                <a:schemeClr val="accent1">
                  <a:lumMod val="50000"/>
                </a:schemeClr>
              </a:solidFill>
              <a:latin typeface="+mn-ea"/>
              <a:ea typeface="+mn-ea"/>
            </a:endParaRPr>
          </a:p>
        </p:txBody>
      </p:sp>
      <p:sp>
        <p:nvSpPr>
          <p:cNvPr id="16" name="TextBox 15"/>
          <p:cNvSpPr txBox="1"/>
          <p:nvPr/>
        </p:nvSpPr>
        <p:spPr>
          <a:xfrm>
            <a:off x="1562454" y="5209849"/>
            <a:ext cx="3537129"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chemeClr val="accent1">
                    <a:lumMod val="50000"/>
                  </a:schemeClr>
                </a:solidFill>
                <a:latin typeface="+mn-ea"/>
                <a:ea typeface="+mn-ea"/>
              </a:rPr>
              <a:t>工程施工重点与难点的施工部署</a:t>
            </a:r>
            <a:endParaRPr lang="en-US" altLang="zh-CN" sz="1600" dirty="0">
              <a:solidFill>
                <a:schemeClr val="accent1">
                  <a:lumMod val="50000"/>
                </a:schemeClr>
              </a:solidFill>
              <a:latin typeface="+mn-ea"/>
              <a:ea typeface="+mn-ea"/>
            </a:endParaRPr>
          </a:p>
        </p:txBody>
      </p:sp>
      <p:sp>
        <p:nvSpPr>
          <p:cNvPr id="20" name="TextBox 19"/>
          <p:cNvSpPr txBox="1"/>
          <p:nvPr/>
        </p:nvSpPr>
        <p:spPr>
          <a:xfrm>
            <a:off x="1014883" y="1481485"/>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1</a:t>
            </a:r>
            <a:endParaRPr lang="en-US" altLang="zh-CN" sz="4000" dirty="0">
              <a:solidFill>
                <a:schemeClr val="accent1"/>
              </a:solidFill>
              <a:latin typeface="+mn-ea"/>
              <a:ea typeface="+mn-ea"/>
            </a:endParaRPr>
          </a:p>
        </p:txBody>
      </p:sp>
      <p:sp>
        <p:nvSpPr>
          <p:cNvPr id="21" name="TextBox 20"/>
          <p:cNvSpPr txBox="1"/>
          <p:nvPr/>
        </p:nvSpPr>
        <p:spPr>
          <a:xfrm>
            <a:off x="1014883" y="2622897"/>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2</a:t>
            </a:r>
            <a:endParaRPr lang="en-US" altLang="zh-CN" sz="4000" dirty="0">
              <a:solidFill>
                <a:schemeClr val="accent1"/>
              </a:solidFill>
              <a:latin typeface="+mn-ea"/>
              <a:ea typeface="+mn-ea"/>
            </a:endParaRPr>
          </a:p>
        </p:txBody>
      </p:sp>
      <p:sp>
        <p:nvSpPr>
          <p:cNvPr id="22" name="TextBox 21"/>
          <p:cNvSpPr txBox="1"/>
          <p:nvPr/>
        </p:nvSpPr>
        <p:spPr>
          <a:xfrm>
            <a:off x="1014883" y="3826222"/>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3</a:t>
            </a:r>
            <a:endParaRPr lang="en-US" altLang="zh-CN" sz="4000" dirty="0">
              <a:solidFill>
                <a:schemeClr val="accent1"/>
              </a:solidFill>
              <a:latin typeface="+mn-ea"/>
              <a:ea typeface="+mn-ea"/>
            </a:endParaRPr>
          </a:p>
        </p:txBody>
      </p:sp>
      <p:sp>
        <p:nvSpPr>
          <p:cNvPr id="23" name="TextBox 22"/>
          <p:cNvSpPr txBox="1"/>
          <p:nvPr/>
        </p:nvSpPr>
        <p:spPr>
          <a:xfrm>
            <a:off x="1014883" y="5050185"/>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4</a:t>
            </a:r>
            <a:endParaRPr lang="en-US" altLang="zh-CN" sz="4000" dirty="0">
              <a:solidFill>
                <a:schemeClr val="accent1"/>
              </a:solidFill>
              <a:latin typeface="+mn-ea"/>
              <a:ea typeface="+mn-ea"/>
            </a:endParaRPr>
          </a:p>
        </p:txBody>
      </p:sp>
      <p:grpSp>
        <p:nvGrpSpPr>
          <p:cNvPr id="37" name="组合 36"/>
          <p:cNvGrpSpPr/>
          <p:nvPr/>
        </p:nvGrpSpPr>
        <p:grpSpPr bwMode="auto">
          <a:xfrm>
            <a:off x="5998096" y="4064610"/>
            <a:ext cx="3776662" cy="1477328"/>
            <a:chOff x="3670398" y="2812789"/>
            <a:chExt cx="3778397" cy="1047068"/>
          </a:xfrm>
        </p:grpSpPr>
        <p:sp>
          <p:nvSpPr>
            <p:cNvPr id="62515" name="Freeform 9"/>
            <p:cNvSpPr/>
            <p:nvPr/>
          </p:nvSpPr>
          <p:spPr bwMode="auto">
            <a:xfrm>
              <a:off x="3670398" y="2817262"/>
              <a:ext cx="3778397" cy="963492"/>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solidFill>
                  <a:schemeClr val="accent2"/>
                </a:solidFill>
              </a:endParaRPr>
            </a:p>
          </p:txBody>
        </p:sp>
        <p:sp>
          <p:nvSpPr>
            <p:cNvPr id="39" name="TextBox 14"/>
            <p:cNvSpPr txBox="1"/>
            <p:nvPr/>
          </p:nvSpPr>
          <p:spPr>
            <a:xfrm>
              <a:off x="3767279" y="2812789"/>
              <a:ext cx="2725074" cy="1047068"/>
            </a:xfrm>
            <a:prstGeom prst="rect">
              <a:avLst/>
            </a:prstGeom>
            <a:noFill/>
          </p:spPr>
          <p:txBody>
            <a:bodyPr wrap="none">
              <a:spAutoFit/>
            </a:bodyPr>
            <a:lstStyle/>
            <a:p>
              <a:pPr>
                <a:buFont typeface="Arial" panose="020B0604020202020204" pitchFamily="34" charset="0"/>
                <a:buNone/>
                <a:defRPr/>
              </a:pPr>
              <a:r>
                <a:rPr lang="zh-CN" altLang="en-US" dirty="0" smtClean="0">
                  <a:solidFill>
                    <a:schemeClr val="accent2"/>
                  </a:solidFill>
                  <a:latin typeface="+mn-ea"/>
                  <a:ea typeface="+mn-ea"/>
                </a:rPr>
                <a:t>（一）确定施工开展程序</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（二）划分施工区段</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（三）施工起点与流向</a:t>
              </a:r>
              <a:endParaRPr lang="zh-CN" altLang="en-US" dirty="0" smtClean="0">
                <a:solidFill>
                  <a:schemeClr val="accent2"/>
                </a:solidFill>
                <a:latin typeface="+mn-ea"/>
                <a:ea typeface="+mn-ea"/>
              </a:endParaRPr>
            </a:p>
            <a:p>
              <a:pPr>
                <a:defRPr/>
              </a:pPr>
              <a:r>
                <a:rPr lang="zh-CN" altLang="en-US" dirty="0" smtClean="0">
                  <a:solidFill>
                    <a:schemeClr val="accent2"/>
                  </a:solidFill>
                  <a:latin typeface="+mn-ea"/>
                  <a:ea typeface="+mn-ea"/>
                </a:rPr>
                <a:t>（四）确定施工顺序</a:t>
              </a: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a:solidFill>
                  <a:schemeClr val="accent2"/>
                </a:solidFill>
                <a:latin typeface="+mn-ea"/>
                <a:ea typeface="+mn-ea"/>
              </a:endParaRPr>
            </a:p>
          </p:txBody>
        </p:sp>
      </p:grpSp>
      <p:grpSp>
        <p:nvGrpSpPr>
          <p:cNvPr id="64" name="组合 63"/>
          <p:cNvGrpSpPr/>
          <p:nvPr/>
        </p:nvGrpSpPr>
        <p:grpSpPr bwMode="auto">
          <a:xfrm>
            <a:off x="5985099" y="1869530"/>
            <a:ext cx="5269581" cy="1803538"/>
            <a:chOff x="3670399" y="2817263"/>
            <a:chExt cx="4827041" cy="1802087"/>
          </a:xfrm>
        </p:grpSpPr>
        <p:sp>
          <p:nvSpPr>
            <p:cNvPr id="62501" name="Freeform 9"/>
            <p:cNvSpPr/>
            <p:nvPr/>
          </p:nvSpPr>
          <p:spPr bwMode="auto">
            <a:xfrm>
              <a:off x="3670399" y="2817263"/>
              <a:ext cx="4827041" cy="1393595"/>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solidFill>
                  <a:schemeClr val="accent2"/>
                </a:solidFill>
              </a:endParaRPr>
            </a:p>
          </p:txBody>
        </p:sp>
        <p:sp>
          <p:nvSpPr>
            <p:cNvPr id="66" name="TextBox 14"/>
            <p:cNvSpPr txBox="1"/>
            <p:nvPr/>
          </p:nvSpPr>
          <p:spPr>
            <a:xfrm>
              <a:off x="3767828" y="2866436"/>
              <a:ext cx="4729612" cy="1752914"/>
            </a:xfrm>
            <a:prstGeom prst="rect">
              <a:avLst/>
            </a:prstGeom>
            <a:noFill/>
          </p:spPr>
          <p:txBody>
            <a:bodyPr wrap="square">
              <a:spAutoFit/>
            </a:bodyPr>
            <a:lstStyle/>
            <a:p>
              <a:pPr>
                <a:buFont typeface="Arial" panose="020B0604020202020204" pitchFamily="34" charset="0"/>
                <a:buNone/>
                <a:defRPr/>
              </a:pPr>
              <a:r>
                <a:rPr lang="zh-CN" altLang="en-US" dirty="0" smtClean="0">
                  <a:solidFill>
                    <a:schemeClr val="accent2"/>
                  </a:solidFill>
                  <a:latin typeface="+mn-ea"/>
                  <a:ea typeface="+mn-ea"/>
                </a:rPr>
                <a:t>（一）确定项目管理组织结构</a:t>
              </a:r>
              <a:endParaRPr lang="en-US" altLang="zh-CN" dirty="0" smtClean="0">
                <a:solidFill>
                  <a:schemeClr val="accent2"/>
                </a:solidFill>
                <a:latin typeface="+mn-ea"/>
                <a:ea typeface="+mn-ea"/>
              </a:endParaRPr>
            </a:p>
            <a:p>
              <a:pPr>
                <a:buFont typeface="Arial" panose="020B0604020202020204" pitchFamily="34" charset="0"/>
                <a:buNone/>
                <a:defRPr/>
              </a:pPr>
              <a:r>
                <a:rPr lang="zh-CN" altLang="en-US" dirty="0" smtClean="0">
                  <a:solidFill>
                    <a:schemeClr val="accent2"/>
                  </a:solidFill>
                  <a:latin typeface="+mn-ea"/>
                  <a:ea typeface="+mn-ea"/>
                </a:rPr>
                <a:t>（二）制定岗位职责</a:t>
              </a:r>
              <a:endParaRPr lang="en-US" altLang="zh-CN" dirty="0" smtClean="0">
                <a:solidFill>
                  <a:schemeClr val="accent2"/>
                </a:solidFill>
                <a:latin typeface="+mn-ea"/>
                <a:ea typeface="+mn-ea"/>
              </a:endParaRPr>
            </a:p>
            <a:p>
              <a:pPr>
                <a:buFont typeface="Arial" panose="020B0604020202020204" pitchFamily="34" charset="0"/>
                <a:buNone/>
                <a:defRPr/>
              </a:pPr>
              <a:r>
                <a:rPr lang="zh-CN" altLang="en-US" dirty="0" smtClean="0">
                  <a:solidFill>
                    <a:schemeClr val="accent2"/>
                  </a:solidFill>
                  <a:latin typeface="+mn-ea"/>
                  <a:ea typeface="+mn-ea"/>
                </a:rPr>
                <a:t>（三）选派管理人员</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（四）制定施工管理工作程序、制度和考核标准</a:t>
              </a: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a:solidFill>
                  <a:schemeClr val="accent2"/>
                </a:solidFill>
                <a:latin typeface="+mn-ea"/>
                <a:ea typeface="+mn-ea"/>
              </a:endParaRPr>
            </a:p>
          </p:txBody>
        </p:sp>
      </p:grpSp>
      <p:sp>
        <p:nvSpPr>
          <p:cNvPr id="58"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93481" y="2419643"/>
            <a:ext cx="5905500" cy="2449517"/>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一</a:t>
            </a:r>
            <a:r>
              <a:rPr lang="zh-CN" altLang="en-US" sz="2400" dirty="0" smtClean="0">
                <a:latin typeface="+mn-ea"/>
                <a:ea typeface="+mn-ea"/>
              </a:rPr>
              <a:t>、确定单位工程项目施工目标</a:t>
            </a:r>
            <a:endParaRPr lang="en-US" altLang="zh-CN"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pPr>
            <a:r>
              <a:rPr lang="zh-CN" altLang="en-US" sz="1600" dirty="0" smtClean="0">
                <a:latin typeface="+mn-ea"/>
                <a:ea typeface="+mn-ea"/>
              </a:rPr>
              <a:t>根据施工组织总设计、施工合同要求及企业管理目标要求，制定项目部单位工程施工质量目标、进度目标、安全目标、文明施工环境目标、降低施工成本目标。各项目标应满足施工组织总设计和施工合同中确定的总体目标要求。</a:t>
            </a:r>
            <a:endParaRPr lang="en-US" altLang="zh-CN" dirty="0">
              <a:latin typeface="+mn-ea"/>
              <a:ea typeface="+mn-ea"/>
            </a:endParaRPr>
          </a:p>
        </p:txBody>
      </p:sp>
      <p:pic>
        <p:nvPicPr>
          <p:cNvPr id="5122" name="Picture 2"/>
          <p:cNvPicPr>
            <a:picLocks noChangeAspect="1" noChangeArrowheads="1"/>
          </p:cNvPicPr>
          <p:nvPr/>
        </p:nvPicPr>
        <p:blipFill>
          <a:blip r:embed="rId1" cstate="print"/>
          <a:srcRect/>
          <a:stretch>
            <a:fillRect/>
          </a:stretch>
        </p:blipFill>
        <p:spPr bwMode="auto">
          <a:xfrm>
            <a:off x="46112" y="1986955"/>
            <a:ext cx="5044157" cy="3760052"/>
          </a:xfrm>
          <a:prstGeom prst="rect">
            <a:avLst/>
          </a:prstGeom>
          <a:noFill/>
          <a:ln w="9525">
            <a:noFill/>
            <a:miter lim="800000"/>
            <a:headEnd/>
            <a:tailEnd/>
          </a:ln>
        </p:spPr>
      </p:pic>
      <p:sp>
        <p:nvSpPr>
          <p:cNvPr id="8"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7901" y="980728"/>
            <a:ext cx="9001000" cy="3970318"/>
          </a:xfrm>
          <a:prstGeom prst="rect">
            <a:avLst/>
          </a:prstGeom>
          <a:noFill/>
        </p:spPr>
        <p:txBody>
          <a:bodyPr wrap="square">
            <a:spAutoFit/>
          </a:bodyPr>
          <a:lstStyle/>
          <a:p>
            <a:pPr>
              <a:lnSpc>
                <a:spcPct val="150000"/>
              </a:lnSpc>
              <a:buFont typeface="Arial" panose="020B0604020202020204" pitchFamily="34" charset="0"/>
              <a:buNone/>
            </a:pPr>
            <a:r>
              <a:rPr lang="zh-CN" altLang="en-US" sz="2400" dirty="0">
                <a:latin typeface="+mn-ea"/>
                <a:ea typeface="+mn-ea"/>
              </a:rPr>
              <a:t>二</a:t>
            </a:r>
            <a:r>
              <a:rPr lang="zh-CN" altLang="en-US" sz="2400" dirty="0" smtClean="0">
                <a:latin typeface="+mn-ea"/>
                <a:ea typeface="+mn-ea"/>
              </a:rPr>
              <a:t>、项目组织机构的建立</a:t>
            </a:r>
            <a:br>
              <a:rPr lang="zh-CN" altLang="en-US" dirty="0">
                <a:latin typeface="+mn-ea"/>
                <a:ea typeface="+mn-ea"/>
              </a:rPr>
            </a:br>
            <a:endParaRPr lang="zh-CN" altLang="en-US" dirty="0">
              <a:latin typeface="+mn-ea"/>
              <a:ea typeface="+mn-ea"/>
            </a:endParaRPr>
          </a:p>
          <a:p>
            <a:pPr>
              <a:lnSpc>
                <a:spcPct val="150000"/>
              </a:lnSpc>
            </a:pPr>
            <a:r>
              <a:rPr lang="zh-CN" altLang="en-US" dirty="0" smtClean="0">
                <a:latin typeface="+mn-ea"/>
                <a:ea typeface="+mn-ea"/>
              </a:rPr>
              <a:t>（一）确定项目管理组织结构</a:t>
            </a:r>
            <a:endParaRPr lang="en-US" altLang="zh-CN" dirty="0" smtClean="0">
              <a:latin typeface="+mn-ea"/>
              <a:ea typeface="+mn-ea"/>
            </a:endParaRPr>
          </a:p>
          <a:p>
            <a:pPr>
              <a:lnSpc>
                <a:spcPct val="150000"/>
              </a:lnSpc>
            </a:pPr>
            <a:r>
              <a:rPr lang="zh-CN" altLang="en-US" dirty="0" smtClean="0">
                <a:latin typeface="+mn-ea"/>
                <a:ea typeface="+mn-ea"/>
              </a:rPr>
              <a:t>（二）制定岗位职责</a:t>
            </a:r>
            <a:endParaRPr lang="en-US" altLang="zh-CN" dirty="0" smtClean="0">
              <a:latin typeface="+mn-ea"/>
              <a:ea typeface="+mn-ea"/>
            </a:endParaRPr>
          </a:p>
          <a:p>
            <a:pPr>
              <a:lnSpc>
                <a:spcPct val="150000"/>
              </a:lnSpc>
            </a:pPr>
            <a:r>
              <a:rPr lang="zh-CN" altLang="en-US" dirty="0" smtClean="0">
                <a:latin typeface="+mn-ea"/>
                <a:ea typeface="+mn-ea"/>
              </a:rPr>
              <a:t>（三）选派管理人员</a:t>
            </a:r>
            <a:endParaRPr lang="en-US" altLang="zh-CN" dirty="0" smtClean="0">
              <a:latin typeface="+mn-ea"/>
              <a:ea typeface="+mn-ea"/>
            </a:endParaRPr>
          </a:p>
          <a:p>
            <a:pPr>
              <a:lnSpc>
                <a:spcPct val="150000"/>
              </a:lnSpc>
            </a:pPr>
            <a:r>
              <a:rPr lang="zh-CN" altLang="en-US" dirty="0" smtClean="0">
                <a:latin typeface="+mn-ea"/>
                <a:ea typeface="+mn-ea"/>
              </a:rPr>
              <a:t>按照岗位职责需要，选派称职的管理人员，组成精练高效的项目管理班子，并以表格列出，如表所示。</a:t>
            </a:r>
            <a:endParaRPr lang="en-US" altLang="zh-CN" dirty="0" smtClean="0">
              <a:latin typeface="+mn-ea"/>
              <a:ea typeface="+mn-ea"/>
            </a:endParaRPr>
          </a:p>
          <a:p>
            <a:pPr>
              <a:lnSpc>
                <a:spcPct val="150000"/>
              </a:lnSpc>
            </a:pPr>
            <a:r>
              <a:rPr lang="zh-CN" altLang="en-US" dirty="0" smtClean="0">
                <a:latin typeface="+mn-ea"/>
                <a:ea typeface="+mn-ea"/>
              </a:rPr>
              <a:t>（四）制定施工管理工作程序、制度和考核标准</a:t>
            </a:r>
            <a:br>
              <a:rPr lang="zh-CN" altLang="en-US" dirty="0">
                <a:latin typeface="+mn-ea"/>
                <a:ea typeface="+mn-ea"/>
              </a:rPr>
            </a:br>
            <a:endParaRPr lang="en-US" altLang="zh-CN" dirty="0">
              <a:latin typeface="+mn-ea"/>
              <a:ea typeface="+mn-ea"/>
            </a:endParaRPr>
          </a:p>
        </p:txBody>
      </p:sp>
      <p:pic>
        <p:nvPicPr>
          <p:cNvPr id="184321" name="Picture 1" descr="C:\Users\Administrator\AppData\Roaming\Tencent\Users\1430847197\QQ\WinTemp\RichOle\@9ZOOARFR4PEWYI(P$(E%`2.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993925" y="4869160"/>
            <a:ext cx="8064896" cy="1446478"/>
          </a:xfrm>
          <a:prstGeom prst="rect">
            <a:avLst/>
          </a:prstGeom>
          <a:noFill/>
        </p:spPr>
      </p:pic>
      <p:sp>
        <p:nvSpPr>
          <p:cNvPr id="8"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78004" y="764704"/>
            <a:ext cx="6264993" cy="6047809"/>
          </a:xfrm>
          <a:prstGeom prst="rect">
            <a:avLst/>
          </a:prstGeom>
          <a:noFill/>
        </p:spPr>
        <p:txBody>
          <a:bodyPr wrap="square">
            <a:spAutoFit/>
          </a:bodyPr>
          <a:lstStyle/>
          <a:p>
            <a:pPr>
              <a:lnSpc>
                <a:spcPct val="150000"/>
              </a:lnSpc>
              <a:buFont typeface="Arial" panose="020B0604020202020204" pitchFamily="34" charset="0"/>
              <a:buNone/>
            </a:pPr>
            <a:r>
              <a:rPr lang="zh-CN" altLang="en-US" sz="2400" dirty="0">
                <a:latin typeface="+mn-ea"/>
                <a:ea typeface="+mn-ea"/>
              </a:rPr>
              <a:t>三</a:t>
            </a:r>
            <a:r>
              <a:rPr lang="zh-CN" altLang="en-US" sz="2400" dirty="0" smtClean="0">
                <a:latin typeface="+mn-ea"/>
                <a:ea typeface="+mn-ea"/>
              </a:rPr>
              <a:t>、施工部署中的进度安排和空间组织安排</a:t>
            </a:r>
            <a:br>
              <a:rPr lang="zh-CN" altLang="en-US" dirty="0">
                <a:latin typeface="+mn-ea"/>
                <a:ea typeface="+mn-ea"/>
              </a:rPr>
            </a:br>
            <a:endParaRPr lang="en-US" altLang="zh-CN" dirty="0" smtClean="0">
              <a:latin typeface="+mn-ea"/>
              <a:ea typeface="+mn-ea"/>
            </a:endParaRPr>
          </a:p>
          <a:p>
            <a:pPr>
              <a:lnSpc>
                <a:spcPct val="150000"/>
              </a:lnSpc>
              <a:buFont typeface="Arial" panose="020B0604020202020204" pitchFamily="34" charset="0"/>
              <a:buNone/>
            </a:pPr>
            <a:r>
              <a:rPr lang="zh-CN" altLang="en-US" dirty="0" smtClean="0">
                <a:latin typeface="+mn-ea"/>
                <a:ea typeface="+mn-ea"/>
              </a:rPr>
              <a:t>（一）确定施工开展程序</a:t>
            </a:r>
            <a:endParaRPr lang="en-US" altLang="zh-CN" dirty="0" smtClean="0">
              <a:latin typeface="+mn-ea"/>
              <a:ea typeface="+mn-ea"/>
            </a:endParaRPr>
          </a:p>
          <a:p>
            <a:pPr>
              <a:lnSpc>
                <a:spcPct val="150000"/>
              </a:lnSpc>
              <a:buFont typeface="Arial" panose="020B0604020202020204" pitchFamily="34" charset="0"/>
              <a:buNone/>
            </a:pPr>
            <a:r>
              <a:rPr lang="en-US" altLang="zh-CN" dirty="0" smtClean="0">
                <a:latin typeface="+mn-ea"/>
                <a:ea typeface="+mn-ea"/>
              </a:rPr>
              <a:t>1. </a:t>
            </a:r>
            <a:r>
              <a:rPr lang="zh-CN" altLang="en-US" dirty="0" smtClean="0">
                <a:latin typeface="+mn-ea"/>
                <a:ea typeface="+mn-ea"/>
              </a:rPr>
              <a:t>先地下、后地上    </a:t>
            </a:r>
            <a:r>
              <a:rPr lang="en-US" altLang="zh-CN" dirty="0" smtClean="0">
                <a:latin typeface="+mn-ea"/>
                <a:ea typeface="+mn-ea"/>
              </a:rPr>
              <a:t>2. </a:t>
            </a:r>
            <a:r>
              <a:rPr lang="zh-CN" altLang="en-US" dirty="0" smtClean="0">
                <a:latin typeface="+mn-ea"/>
                <a:ea typeface="+mn-ea"/>
              </a:rPr>
              <a:t>先主体、后围护   </a:t>
            </a:r>
            <a:r>
              <a:rPr lang="en-US" altLang="zh-CN" dirty="0" smtClean="0">
                <a:latin typeface="+mn-ea"/>
                <a:ea typeface="+mn-ea"/>
              </a:rPr>
              <a:t>3. </a:t>
            </a:r>
            <a:r>
              <a:rPr lang="zh-CN" altLang="en-US" dirty="0" smtClean="0">
                <a:latin typeface="+mn-ea"/>
                <a:ea typeface="+mn-ea"/>
              </a:rPr>
              <a:t>先结构、后装饰       </a:t>
            </a:r>
            <a:r>
              <a:rPr lang="en-US" altLang="zh-CN" dirty="0" smtClean="0">
                <a:latin typeface="+mn-ea"/>
                <a:ea typeface="+mn-ea"/>
              </a:rPr>
              <a:t>4. </a:t>
            </a:r>
            <a:r>
              <a:rPr lang="zh-CN" altLang="en-US" dirty="0" smtClean="0">
                <a:latin typeface="+mn-ea"/>
                <a:ea typeface="+mn-ea"/>
              </a:rPr>
              <a:t>先土建、后设备</a:t>
            </a:r>
            <a:endParaRPr lang="en-US" altLang="zh-CN" dirty="0" smtClean="0">
              <a:latin typeface="+mn-ea"/>
              <a:ea typeface="+mn-ea"/>
            </a:endParaRPr>
          </a:p>
          <a:p>
            <a:pPr>
              <a:lnSpc>
                <a:spcPct val="150000"/>
              </a:lnSpc>
              <a:buFont typeface="Arial" panose="020B0604020202020204" pitchFamily="34" charset="0"/>
              <a:buNone/>
            </a:pPr>
            <a:r>
              <a:rPr lang="zh-CN" altLang="en-US" dirty="0" smtClean="0">
                <a:latin typeface="+mn-ea"/>
                <a:ea typeface="+mn-ea"/>
              </a:rPr>
              <a:t>（二）划分施工区段</a:t>
            </a:r>
            <a:endParaRPr lang="en-US" altLang="zh-CN" dirty="0" smtClean="0">
              <a:latin typeface="+mn-ea"/>
              <a:ea typeface="+mn-ea"/>
            </a:endParaRPr>
          </a:p>
          <a:p>
            <a:pPr>
              <a:lnSpc>
                <a:spcPct val="150000"/>
              </a:lnSpc>
              <a:buFont typeface="Arial" panose="020B0604020202020204" pitchFamily="34" charset="0"/>
              <a:buNone/>
            </a:pPr>
            <a:r>
              <a:rPr lang="zh-CN" altLang="en-US" dirty="0" smtClean="0">
                <a:latin typeface="+mn-ea"/>
                <a:ea typeface="+mn-ea"/>
              </a:rPr>
              <a:t>（三）施工起点与流向</a:t>
            </a:r>
            <a:endParaRPr lang="en-US" altLang="zh-CN" dirty="0" smtClean="0">
              <a:latin typeface="+mn-ea"/>
              <a:ea typeface="+mn-ea"/>
            </a:endParaRPr>
          </a:p>
          <a:p>
            <a:pPr marL="342900" indent="-342900">
              <a:lnSpc>
                <a:spcPct val="150000"/>
              </a:lnSpc>
              <a:buFont typeface="Arial" panose="020B0604020202020204" pitchFamily="34" charset="0"/>
              <a:buAutoNum type="arabicPeriod"/>
            </a:pPr>
            <a:r>
              <a:rPr lang="zh-CN" altLang="en-US" dirty="0" smtClean="0">
                <a:latin typeface="+mn-ea"/>
                <a:ea typeface="+mn-ea"/>
              </a:rPr>
              <a:t>确定单位工程施工流向起点一般应考虑的因素</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施工流向</a:t>
            </a:r>
            <a:endParaRPr lang="en-US" altLang="zh-CN" dirty="0" smtClean="0">
              <a:latin typeface="+mn-ea"/>
              <a:ea typeface="+mn-ea"/>
            </a:endParaRPr>
          </a:p>
          <a:p>
            <a:pPr marL="342900" indent="-342900">
              <a:lnSpc>
                <a:spcPct val="150000"/>
              </a:lnSpc>
            </a:pPr>
            <a:r>
              <a:rPr lang="zh-CN" altLang="en-US" dirty="0" smtClean="0">
                <a:latin typeface="+mn-ea"/>
                <a:ea typeface="+mn-ea"/>
              </a:rPr>
              <a:t>对于层数不多且工期要求不紧迫的室内装饰工程，从整体上</a:t>
            </a:r>
            <a:endParaRPr lang="en-US" altLang="zh-CN" dirty="0" smtClean="0">
              <a:latin typeface="+mn-ea"/>
              <a:ea typeface="+mn-ea"/>
            </a:endParaRPr>
          </a:p>
          <a:p>
            <a:pPr marL="342900" indent="-342900">
              <a:lnSpc>
                <a:spcPct val="150000"/>
              </a:lnSpc>
            </a:pPr>
            <a:r>
              <a:rPr lang="zh-CN" altLang="en-US" dirty="0" smtClean="0">
                <a:latin typeface="+mn-ea"/>
                <a:ea typeface="+mn-ea"/>
              </a:rPr>
              <a:t>可采用自上而下的施工流向。如图所示。</a:t>
            </a:r>
            <a:endParaRPr lang="en-US" altLang="zh-CN" dirty="0" smtClean="0">
              <a:latin typeface="+mn-ea"/>
              <a:ea typeface="+mn-ea"/>
            </a:endParaRPr>
          </a:p>
          <a:p>
            <a:pPr marL="342900" indent="-342900">
              <a:lnSpc>
                <a:spcPct val="150000"/>
              </a:lnSpc>
            </a:pPr>
            <a:r>
              <a:rPr lang="zh-CN" altLang="en-US" dirty="0" smtClean="0">
                <a:latin typeface="+mn-ea"/>
                <a:ea typeface="+mn-ea"/>
              </a:rPr>
              <a:t>室外装饰工程一般应采用自上而下的施工流向，目的在于保</a:t>
            </a:r>
            <a:endParaRPr lang="en-US" altLang="zh-CN" dirty="0" smtClean="0">
              <a:latin typeface="+mn-ea"/>
              <a:ea typeface="+mn-ea"/>
            </a:endParaRPr>
          </a:p>
          <a:p>
            <a:pPr marL="342900" indent="-342900">
              <a:lnSpc>
                <a:spcPct val="150000"/>
              </a:lnSpc>
            </a:pPr>
            <a:r>
              <a:rPr lang="zh-CN" altLang="en-US" dirty="0" smtClean="0">
                <a:latin typeface="+mn-ea"/>
                <a:ea typeface="+mn-ea"/>
              </a:rPr>
              <a:t>证装饰质量。</a:t>
            </a:r>
            <a:br>
              <a:rPr lang="zh-CN" altLang="en-US" dirty="0">
                <a:latin typeface="+mn-ea"/>
                <a:ea typeface="+mn-ea"/>
              </a:rPr>
            </a:br>
            <a:endParaRPr lang="en-US" altLang="zh-CN" dirty="0">
              <a:latin typeface="+mn-ea"/>
              <a:ea typeface="+mn-ea"/>
            </a:endParaRPr>
          </a:p>
        </p:txBody>
      </p:sp>
      <p:pic>
        <p:nvPicPr>
          <p:cNvPr id="182274" name="Picture 2" descr="C:\Users\Administrator\AppData\Roaming\Tencent\Users\1430847197\QQ\WinTemp\RichOle\I8EAQ4H[GJ~TTAW02AZDHPX.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37741" y="890389"/>
            <a:ext cx="2924175" cy="3114675"/>
          </a:xfrm>
          <a:prstGeom prst="rect">
            <a:avLst/>
          </a:prstGeom>
          <a:noFill/>
        </p:spPr>
      </p:pic>
      <p:pic>
        <p:nvPicPr>
          <p:cNvPr id="182275" name="Picture 3" descr="C:\Users\Administrator\AppData\Roaming\Tencent\Users\1430847197\QQ\WinTemp\RichOle\G3SROU}%C$TH]$N(Y3F[$)T.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37941" y="3429000"/>
            <a:ext cx="3038475" cy="3162300"/>
          </a:xfrm>
          <a:prstGeom prst="rect">
            <a:avLst/>
          </a:prstGeom>
          <a:noFill/>
        </p:spPr>
      </p:pic>
      <p:sp>
        <p:nvSpPr>
          <p:cNvPr id="9" name="矩形 8"/>
          <p:cNvSpPr/>
          <p:nvPr/>
        </p:nvSpPr>
        <p:spPr>
          <a:xfrm>
            <a:off x="337742" y="4149080"/>
            <a:ext cx="1368152" cy="830997"/>
          </a:xfrm>
          <a:prstGeom prst="rect">
            <a:avLst/>
          </a:prstGeom>
        </p:spPr>
        <p:txBody>
          <a:bodyPr wrap="square">
            <a:spAutoFit/>
          </a:bodyPr>
          <a:lstStyle/>
          <a:p>
            <a:r>
              <a:rPr lang="zh-CN" altLang="en-US" sz="1600" dirty="0" smtClean="0"/>
              <a:t>室内装饰工程自上而下的施工流向</a:t>
            </a:r>
            <a:endParaRPr lang="zh-CN" altLang="en-US" sz="1600" dirty="0"/>
          </a:p>
        </p:txBody>
      </p:sp>
      <p:sp>
        <p:nvSpPr>
          <p:cNvPr id="8"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114605" y="1393606"/>
            <a:ext cx="3897856" cy="4339650"/>
          </a:xfrm>
          <a:prstGeom prst="rect">
            <a:avLst/>
          </a:prstGeom>
          <a:noFill/>
        </p:spPr>
        <p:txBody>
          <a:bodyPr wrap="square">
            <a:spAutoFit/>
          </a:bodyPr>
          <a:lstStyle/>
          <a:p>
            <a:pPr>
              <a:lnSpc>
                <a:spcPct val="150000"/>
              </a:lnSpc>
              <a:buFont typeface="Arial" panose="020B0604020202020204" pitchFamily="34" charset="0"/>
              <a:buNone/>
            </a:pPr>
            <a:r>
              <a:rPr lang="zh-CN" altLang="en-US" sz="2400" dirty="0" smtClean="0">
                <a:latin typeface="+mn-ea"/>
                <a:ea typeface="+mn-ea"/>
              </a:rPr>
              <a:t>（四）确定施工顺序</a:t>
            </a:r>
            <a:endParaRPr lang="en-US" altLang="zh-CN" sz="2400" dirty="0" smtClean="0">
              <a:latin typeface="+mn-ea"/>
              <a:ea typeface="+mn-ea"/>
            </a:endParaRPr>
          </a:p>
          <a:p>
            <a:pPr marL="342900" indent="-342900">
              <a:lnSpc>
                <a:spcPct val="150000"/>
              </a:lnSpc>
              <a:buFont typeface="Arial" panose="020B0604020202020204" pitchFamily="34" charset="0"/>
              <a:buAutoNum type="arabicPeriod"/>
            </a:pPr>
            <a:r>
              <a:rPr lang="zh-CN" altLang="en-US" sz="1600" dirty="0" smtClean="0">
                <a:latin typeface="+mn-ea"/>
                <a:ea typeface="+mn-ea"/>
              </a:rPr>
              <a:t>安排施工顺序的基本原则</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1</a:t>
            </a:r>
            <a:r>
              <a:rPr lang="zh-CN" altLang="en-US" sz="1600" dirty="0" smtClean="0">
                <a:latin typeface="+mn-ea"/>
                <a:ea typeface="+mn-ea"/>
              </a:rPr>
              <a:t>）符合施工程序要求。</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2</a:t>
            </a:r>
            <a:r>
              <a:rPr lang="zh-CN" altLang="en-US" sz="1600" dirty="0" smtClean="0">
                <a:latin typeface="+mn-ea"/>
                <a:ea typeface="+mn-ea"/>
              </a:rPr>
              <a:t>）符合施工工艺要求。</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3</a:t>
            </a:r>
            <a:r>
              <a:rPr lang="zh-CN" altLang="en-US" sz="1600" dirty="0" smtClean="0">
                <a:latin typeface="+mn-ea"/>
                <a:ea typeface="+mn-ea"/>
              </a:rPr>
              <a:t>）施工顺序应与施工方法和施工机械相一致。</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4</a:t>
            </a:r>
            <a:r>
              <a:rPr lang="zh-CN" altLang="en-US" sz="1600" dirty="0" smtClean="0">
                <a:latin typeface="+mn-ea"/>
                <a:ea typeface="+mn-ea"/>
              </a:rPr>
              <a:t>）应考虑施工质量、安全要求。</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5</a:t>
            </a:r>
            <a:r>
              <a:rPr lang="zh-CN" altLang="en-US" sz="1600" dirty="0" smtClean="0">
                <a:latin typeface="+mn-ea"/>
                <a:ea typeface="+mn-ea"/>
              </a:rPr>
              <a:t>）符合施工组织的要求。</a:t>
            </a:r>
            <a:endParaRPr lang="en-US" altLang="zh-CN" sz="1600" dirty="0" smtClean="0">
              <a:latin typeface="+mn-ea"/>
              <a:ea typeface="+mn-ea"/>
            </a:endParaRPr>
          </a:p>
          <a:p>
            <a:pPr marL="342900" indent="-342900">
              <a:lnSpc>
                <a:spcPct val="150000"/>
              </a:lnSpc>
            </a:pPr>
            <a:r>
              <a:rPr lang="zh-CN" altLang="en-US" sz="1600" dirty="0" smtClean="0">
                <a:latin typeface="+mn-ea"/>
                <a:ea typeface="+mn-ea"/>
              </a:rPr>
              <a:t>（</a:t>
            </a:r>
            <a:r>
              <a:rPr lang="en-US" altLang="zh-CN" sz="1600" dirty="0" smtClean="0">
                <a:latin typeface="+mn-ea"/>
                <a:ea typeface="+mn-ea"/>
              </a:rPr>
              <a:t>6</a:t>
            </a:r>
            <a:r>
              <a:rPr lang="zh-CN" altLang="en-US" sz="1600" dirty="0" smtClean="0">
                <a:latin typeface="+mn-ea"/>
                <a:ea typeface="+mn-ea"/>
              </a:rPr>
              <a:t>）考虑当地气候条件。</a:t>
            </a:r>
            <a:endParaRPr lang="en-US" altLang="zh-CN" sz="1600" dirty="0" smtClean="0">
              <a:latin typeface="+mn-ea"/>
              <a:ea typeface="+mn-ea"/>
            </a:endParaRPr>
          </a:p>
          <a:p>
            <a:pPr marL="342900" indent="-342900">
              <a:lnSpc>
                <a:spcPct val="150000"/>
              </a:lnSpc>
            </a:pPr>
            <a:r>
              <a:rPr lang="en-US" altLang="zh-CN" sz="1600" dirty="0" smtClean="0">
                <a:latin typeface="+mn-ea"/>
                <a:ea typeface="+mn-ea"/>
              </a:rPr>
              <a:t>2. </a:t>
            </a:r>
            <a:r>
              <a:rPr lang="zh-CN" altLang="en-US" sz="1600" dirty="0" smtClean="0">
                <a:latin typeface="+mn-ea"/>
                <a:ea typeface="+mn-ea"/>
              </a:rPr>
              <a:t>多层砖混结构建筑的施工顺序的确定</a:t>
            </a:r>
            <a:endParaRPr lang="en-US" altLang="zh-CN" sz="1600" dirty="0" smtClean="0">
              <a:latin typeface="+mn-ea"/>
              <a:ea typeface="+mn-ea"/>
            </a:endParaRPr>
          </a:p>
          <a:p>
            <a:pPr>
              <a:lnSpc>
                <a:spcPct val="150000"/>
              </a:lnSpc>
              <a:buFont typeface="Arial" panose="020B0604020202020204" pitchFamily="34" charset="0"/>
              <a:buNone/>
            </a:pPr>
            <a:r>
              <a:rPr lang="zh-CN" altLang="en-US" sz="1600" dirty="0" smtClean="0">
                <a:latin typeface="+mn-ea"/>
                <a:ea typeface="+mn-ea"/>
              </a:rPr>
              <a:t>如图所示。</a:t>
            </a:r>
            <a:endParaRPr lang="en-US" altLang="zh-CN" sz="1600" dirty="0">
              <a:latin typeface="+mn-ea"/>
              <a:ea typeface="+mn-ea"/>
            </a:endParaRPr>
          </a:p>
        </p:txBody>
      </p:sp>
      <p:pic>
        <p:nvPicPr>
          <p:cNvPr id="256001" name="Picture 1" descr="C:\Users\Administrator\AppData\Roaming\Tencent\Users\1430847197\QQ\WinTemp\RichOle\KUQO$MYCZG3F~NZ_}2{VFPK.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37741" y="1772816"/>
            <a:ext cx="7191375" cy="3933825"/>
          </a:xfrm>
          <a:prstGeom prst="rect">
            <a:avLst/>
          </a:prstGeom>
          <a:noFill/>
        </p:spPr>
      </p:pic>
      <p:sp>
        <p:nvSpPr>
          <p:cNvPr id="8"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21473" y="1484784"/>
            <a:ext cx="5905500" cy="4752391"/>
          </a:xfrm>
          <a:prstGeom prst="rect">
            <a:avLst/>
          </a:prstGeom>
          <a:noFill/>
        </p:spPr>
        <p:txBody>
          <a:bodyPr>
            <a:spAutoFit/>
          </a:bodyPr>
          <a:lstStyle/>
          <a:p>
            <a:pPr>
              <a:lnSpc>
                <a:spcPct val="150000"/>
              </a:lnSpc>
            </a:pPr>
            <a:r>
              <a:rPr lang="zh-CN" altLang="en-US" sz="2400" dirty="0">
                <a:latin typeface="+mn-ea"/>
                <a:ea typeface="+mn-ea"/>
              </a:rPr>
              <a:t>四</a:t>
            </a:r>
            <a:r>
              <a:rPr lang="zh-CN" altLang="en-US" sz="2400" dirty="0" smtClean="0">
                <a:latin typeface="+mn-ea"/>
                <a:ea typeface="+mn-ea"/>
              </a:rPr>
              <a:t>、工程施工重点与难点的施工部署</a:t>
            </a:r>
            <a:br>
              <a:rPr lang="zh-CN" altLang="en-US" dirty="0">
                <a:latin typeface="+mn-ea"/>
                <a:ea typeface="+mn-ea"/>
              </a:rPr>
            </a:br>
            <a:r>
              <a:rPr lang="zh-CN" altLang="en-US" dirty="0" smtClean="0">
                <a:latin typeface="+mn-ea"/>
                <a:ea typeface="+mn-ea"/>
              </a:rPr>
              <a:t>“根据单位工程项目的特点和地理位置，对于单位工程施工的重点和难点应进行简要分析，包括组织管理和施工技术两个方面，并提出单位工程重点与难点项目的施工署，对主要分包工程施工单位的选择要求及管理方式应进行简要说明，明确验收的程序与要求。对基坑工程、模板工程、脚手架工程、起重吊装工程、临时用水用电工程、季节性施工等专项工程所采用的施工方案做出部署。要求。对于单位工程施工中开发和使用的新材料、新技术、新工艺、新方法应做出部</a:t>
            </a:r>
            <a:br>
              <a:rPr lang="zh-CN" altLang="en-US" dirty="0">
                <a:latin typeface="+mn-ea"/>
                <a:ea typeface="+mn-ea"/>
              </a:rPr>
            </a:br>
            <a:endParaRPr lang="en-US" altLang="zh-CN" dirty="0">
              <a:latin typeface="+mn-ea"/>
              <a:ea typeface="+mn-ea"/>
            </a:endParaRPr>
          </a:p>
        </p:txBody>
      </p:sp>
      <p:pic>
        <p:nvPicPr>
          <p:cNvPr id="8194" name="Picture 2"/>
          <p:cNvPicPr>
            <a:picLocks noChangeAspect="1" noChangeArrowheads="1"/>
          </p:cNvPicPr>
          <p:nvPr/>
        </p:nvPicPr>
        <p:blipFill>
          <a:blip r:embed="rId1" cstate="print"/>
          <a:srcRect/>
          <a:stretch>
            <a:fillRect/>
          </a:stretch>
        </p:blipFill>
        <p:spPr bwMode="auto">
          <a:xfrm>
            <a:off x="10310" y="2132856"/>
            <a:ext cx="4791927" cy="3162672"/>
          </a:xfrm>
          <a:prstGeom prst="rect">
            <a:avLst/>
          </a:prstGeom>
          <a:noFill/>
          <a:ln w="9525">
            <a:noFill/>
            <a:miter lim="800000"/>
            <a:headEnd/>
            <a:tailEnd/>
          </a:ln>
        </p:spPr>
      </p:pic>
      <p:sp>
        <p:nvSpPr>
          <p:cNvPr id="8" name="TextBox 54"/>
          <p:cNvSpPr txBox="1">
            <a:spLocks noChangeArrowheads="1"/>
          </p:cNvSpPr>
          <p:nvPr/>
        </p:nvSpPr>
        <p:spPr bwMode="auto">
          <a:xfrm>
            <a:off x="1406749" y="115450"/>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施工部署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1" cstate="print"/>
          <a:srcRect/>
          <a:stretch>
            <a:fillRect/>
          </a:stretch>
        </p:blipFill>
        <p:spPr bwMode="auto">
          <a:xfrm>
            <a:off x="0" y="27384"/>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4</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3146053" y="2132013"/>
            <a:ext cx="4134465"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smtClean="0">
                <a:latin typeface="+mn-ea"/>
                <a:ea typeface="+mn-ea"/>
              </a:rPr>
              <a:t>施工方案的设计</a:t>
            </a:r>
            <a:endParaRPr lang="zh-CN" altLang="en-US" sz="4400" dirty="0">
              <a:latin typeface="+mn-ea"/>
              <a:ea typeface="+mn-ea"/>
              <a:cs typeface="华文细黑"/>
            </a:endParaRPr>
          </a:p>
        </p:txBody>
      </p:sp>
      <p:sp>
        <p:nvSpPr>
          <p:cNvPr id="9" name="文本框 9"/>
          <p:cNvSpPr txBox="1">
            <a:spLocks noChangeArrowheads="1"/>
          </p:cNvSpPr>
          <p:nvPr/>
        </p:nvSpPr>
        <p:spPr bwMode="auto">
          <a:xfrm>
            <a:off x="1633538" y="4379913"/>
            <a:ext cx="6153150" cy="782074"/>
          </a:xfrm>
          <a:prstGeom prst="rect">
            <a:avLst/>
          </a:prstGeom>
          <a:noFill/>
          <a:ln w="9525">
            <a:noFill/>
            <a:miter lim="800000"/>
          </a:ln>
        </p:spPr>
        <p:txBody>
          <a:bodyPr lIns="0" tIns="0" rIns="0" bIns="0">
            <a:spAutoFit/>
          </a:bodyPr>
          <a:lstStyle/>
          <a:p>
            <a:pPr>
              <a:lnSpc>
                <a:spcPct val="150000"/>
              </a:lnSpc>
            </a:pPr>
            <a:r>
              <a:rPr lang="zh-CN" altLang="en-US" dirty="0" smtClean="0">
                <a:latin typeface="+mn-ea"/>
                <a:ea typeface="+mn-ea"/>
              </a:rPr>
              <a:t>掌握主要分部分项施工要点、施工机械的选择方法。能根据工程情况，选择合适的施工机械和施工方法。</a:t>
            </a:r>
            <a:endParaRPr lang="zh-CN" altLang="en-US" dirty="0">
              <a:latin typeface="+mn-ea"/>
              <a:ea typeface="+mn-ea"/>
            </a:endParaRPr>
          </a:p>
        </p:txBody>
      </p:sp>
      <p:grpSp>
        <p:nvGrpSpPr>
          <p:cNvPr id="25" name="组合 24"/>
          <p:cNvGrpSpPr/>
          <p:nvPr/>
        </p:nvGrpSpPr>
        <p:grpSpPr bwMode="auto">
          <a:xfrm>
            <a:off x="9663113" y="443071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6570"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66572" name="Text Box 12"/>
          <p:cNvSpPr txBox="1">
            <a:spLocks noChangeArrowheads="1"/>
          </p:cNvSpPr>
          <p:nvPr/>
        </p:nvSpPr>
        <p:spPr bwMode="auto">
          <a:xfrm>
            <a:off x="1201738" y="1052513"/>
            <a:ext cx="3151187" cy="1431925"/>
          </a:xfrm>
          <a:prstGeom prst="rect">
            <a:avLst/>
          </a:prstGeom>
          <a:noFill/>
          <a:ln w="9525">
            <a:noFill/>
            <a:miter lim="800000"/>
          </a:ln>
          <a:effectLst/>
        </p:spPr>
        <p:txBody>
          <a:bodyPr>
            <a:spAutoFit/>
          </a:bodyPr>
          <a:lstStyle/>
          <a:p>
            <a:pPr>
              <a:spcBef>
                <a:spcPct val="50000"/>
              </a:spcBef>
            </a:pPr>
            <a:r>
              <a:rPr lang="zh-CN" altLang="en-US" sz="4400">
                <a:latin typeface="微软雅黑" panose="020B0503020204020204" pitchFamily="34" charset="-122"/>
                <a:ea typeface="微软雅黑" panose="020B0503020204020204" pitchFamily="34" charset="-122"/>
              </a:rPr>
              <a:t>学习任务 </a:t>
            </a:r>
            <a:r>
              <a:rPr lang="en-US" altLang="zh-CN" sz="4400">
                <a:latin typeface="微软雅黑" panose="020B0503020204020204" pitchFamily="34" charset="-122"/>
                <a:ea typeface="微软雅黑" panose="020B0503020204020204" pitchFamily="34" charset="-122"/>
              </a:rPr>
              <a:t>4 </a:t>
            </a:r>
            <a:br>
              <a:rPr lang="en-US" altLang="zh-CN" sz="4400">
                <a:latin typeface="微软雅黑" panose="020B0503020204020204" pitchFamily="34" charset="-122"/>
                <a:ea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spd="slow" advClick="0" advTm="6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ln>
          </p:spPr>
          <p:txBody>
            <a:bodyPr/>
            <a:lstStyle/>
            <a:p>
              <a:pPr>
                <a:buFont typeface="Arial" panose="020B0604020202020204"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ln>
          </p:spPr>
          <p:txBody>
            <a:bodyPr/>
            <a:lstStyle/>
            <a:p>
              <a:endParaRPr lang="zh-CN" altLang="en-US"/>
            </a:p>
          </p:txBody>
        </p:sp>
      </p:grpSp>
      <p:sp>
        <p:nvSpPr>
          <p:cNvPr id="13" name="TextBox 12"/>
          <p:cNvSpPr txBox="1"/>
          <p:nvPr/>
        </p:nvSpPr>
        <p:spPr>
          <a:xfrm>
            <a:off x="2209949" y="3933056"/>
            <a:ext cx="8136904" cy="1230401"/>
          </a:xfrm>
          <a:prstGeom prst="rect">
            <a:avLst/>
          </a:prstGeom>
          <a:noFill/>
        </p:spPr>
        <p:txBody>
          <a:bodyPr wrap="square">
            <a:spAutoFit/>
          </a:bodyPr>
          <a:lstStyle/>
          <a:p>
            <a:pPr>
              <a:lnSpc>
                <a:spcPct val="200000"/>
              </a:lnSpc>
              <a:buFont typeface="Arial" panose="020B0604020202020204" pitchFamily="34" charset="0"/>
              <a:buNone/>
              <a:defRPr/>
            </a:pPr>
            <a:r>
              <a:rPr lang="zh-CN" altLang="en-US" sz="4400" dirty="0" smtClean="0">
                <a:solidFill>
                  <a:schemeClr val="accent2"/>
                </a:solidFill>
                <a:latin typeface="+mn-ea"/>
                <a:ea typeface="+mn-ea"/>
              </a:rPr>
              <a:t>单元五　单位工程施工组织设计</a:t>
            </a:r>
            <a:endParaRPr lang="en-US" altLang="zh-CN" sz="4400" dirty="0" smtClean="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ln>
        </p:spPr>
        <p:txBody>
          <a:bodyPr/>
          <a:lstStyle/>
          <a:p>
            <a:endParaRPr lang="zh-CN" altLang="en-US"/>
          </a:p>
        </p:txBody>
      </p:sp>
    </p:spTree>
  </p:cSld>
  <p:clrMapOvr>
    <a:masterClrMapping/>
  </p:clrMapOvr>
  <p:transition spd="slow" advTm="5622">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345853" y="2449513"/>
            <a:ext cx="2617787" cy="1425363"/>
          </a:xfrm>
          <a:prstGeom prst="rect">
            <a:avLst/>
          </a:prstGeom>
        </p:spPr>
        <p:txBody>
          <a:bodyPr wrap="square" lIns="131420" tIns="65709" rIns="131420" bIns="65709">
            <a:spAutoFit/>
          </a:bodyPr>
          <a:lstStyle/>
          <a:p>
            <a:pPr algn="ctr">
              <a:buFont typeface="Arial" panose="020B0604020202020204" pitchFamily="34" charset="0"/>
              <a:buNone/>
            </a:pPr>
            <a:r>
              <a:rPr lang="zh-CN" altLang="en-US" sz="2800" dirty="0">
                <a:solidFill>
                  <a:schemeClr val="accent2"/>
                </a:solidFill>
                <a:latin typeface="+mn-ea"/>
                <a:ea typeface="+mn-ea"/>
              </a:rPr>
              <a:t>一</a:t>
            </a:r>
            <a:r>
              <a:rPr lang="zh-CN" altLang="en-US" sz="2800" dirty="0" smtClean="0">
                <a:solidFill>
                  <a:schemeClr val="accent2"/>
                </a:solidFill>
                <a:latin typeface="+mn-ea"/>
                <a:ea typeface="+mn-ea"/>
              </a:rPr>
              <a:t>、主要施工方法的选择</a:t>
            </a:r>
            <a:br>
              <a:rPr lang="zh-CN" altLang="en-US" sz="2800" dirty="0">
                <a:solidFill>
                  <a:schemeClr val="accent2"/>
                </a:solidFill>
                <a:latin typeface="+mn-ea"/>
                <a:ea typeface="+mn-ea"/>
              </a:rPr>
            </a:br>
            <a:endParaRPr lang="en-US" altLang="zh-CN" sz="2800" dirty="0">
              <a:solidFill>
                <a:schemeClr val="accent2"/>
              </a:solidFill>
              <a:latin typeface="+mn-ea"/>
              <a:ea typeface="+mn-ea"/>
            </a:endParaRPr>
          </a:p>
        </p:txBody>
      </p:sp>
      <p:sp>
        <p:nvSpPr>
          <p:cNvPr id="71" name="文本框 7"/>
          <p:cNvSpPr txBox="1">
            <a:spLocks noChangeArrowheads="1"/>
          </p:cNvSpPr>
          <p:nvPr/>
        </p:nvSpPr>
        <p:spPr bwMode="auto">
          <a:xfrm>
            <a:off x="5378301" y="980728"/>
            <a:ext cx="5545287" cy="5589240"/>
          </a:xfrm>
          <a:prstGeom prst="rect">
            <a:avLst/>
          </a:prstGeom>
          <a:noFill/>
          <a:ln>
            <a:noFill/>
          </a:ln>
        </p:spPr>
        <p:txBody>
          <a:bodyPr lIns="131420" tIns="65709" rIns="131420" bIns="65709"/>
          <a:lstStyle/>
          <a:p>
            <a:pPr>
              <a:lnSpc>
                <a:spcPct val="150000"/>
              </a:lnSpc>
            </a:pPr>
            <a:r>
              <a:rPr lang="zh-CN" altLang="en-US" dirty="0" smtClean="0">
                <a:latin typeface="+mn-ea"/>
                <a:ea typeface="+mn-ea"/>
              </a:rPr>
              <a:t>应根据施工对象的结构形式、场地条件、施工工期要求等，对施工方法进行选择，并选择相应的施工机械。（一）确定施工方法和施工机械的原则</a:t>
            </a:r>
            <a:endParaRPr lang="en-US" altLang="zh-CN" dirty="0" smtClean="0">
              <a:latin typeface="+mn-ea"/>
              <a:ea typeface="+mn-ea"/>
            </a:endParaRPr>
          </a:p>
          <a:p>
            <a:pPr>
              <a:lnSpc>
                <a:spcPct val="150000"/>
              </a:lnSpc>
            </a:pPr>
            <a:r>
              <a:rPr lang="zh-CN" altLang="en-US" dirty="0" smtClean="0">
                <a:latin typeface="+mn-ea"/>
                <a:ea typeface="+mn-ea"/>
              </a:rPr>
              <a:t>（二）需重点考虑的施工方法</a:t>
            </a:r>
            <a:endParaRPr lang="en-US" altLang="zh-CN" dirty="0" smtClean="0">
              <a:latin typeface="+mn-ea"/>
              <a:ea typeface="+mn-ea"/>
            </a:endParaRPr>
          </a:p>
          <a:p>
            <a:pPr>
              <a:lnSpc>
                <a:spcPct val="150000"/>
              </a:lnSpc>
            </a:pPr>
            <a:r>
              <a:rPr lang="zh-CN" altLang="en-US" dirty="0" smtClean="0">
                <a:latin typeface="+mn-ea"/>
                <a:ea typeface="+mn-ea"/>
              </a:rPr>
              <a:t>（三）主要分部分项工程施工方法要点</a:t>
            </a:r>
            <a:endParaRPr lang="zh-CN" altLang="en-US" dirty="0" smtClean="0">
              <a:latin typeface="+mn-ea"/>
              <a:ea typeface="+mn-ea"/>
            </a:endParaRPr>
          </a:p>
          <a:p>
            <a:pPr marL="342900" indent="-342900">
              <a:lnSpc>
                <a:spcPct val="150000"/>
              </a:lnSpc>
              <a:buAutoNum type="arabicPeriod"/>
            </a:pPr>
            <a:r>
              <a:rPr lang="zh-CN" altLang="en-US" dirty="0" smtClean="0">
                <a:latin typeface="+mn-ea"/>
                <a:ea typeface="+mn-ea"/>
              </a:rPr>
              <a:t>土石方工程</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钢筋工程</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模板工程</a:t>
            </a:r>
            <a:endParaRPr lang="en-US" altLang="zh-CN" dirty="0" smtClean="0">
              <a:latin typeface="+mn-ea"/>
              <a:ea typeface="+mn-ea"/>
            </a:endParaRPr>
          </a:p>
          <a:p>
            <a:pPr marL="342900" indent="-342900">
              <a:lnSpc>
                <a:spcPct val="150000"/>
              </a:lnSpc>
            </a:pPr>
            <a:r>
              <a:rPr lang="en-US" altLang="zh-CN" dirty="0" smtClean="0">
                <a:latin typeface="+mn-ea"/>
                <a:ea typeface="+mn-ea"/>
              </a:rPr>
              <a:t>4. </a:t>
            </a:r>
            <a:r>
              <a:rPr lang="zh-CN" altLang="en-US" dirty="0" smtClean="0">
                <a:latin typeface="+mn-ea"/>
                <a:ea typeface="+mn-ea"/>
              </a:rPr>
              <a:t>混凝土工程</a:t>
            </a:r>
            <a:endParaRPr lang="en-US" altLang="zh-CN" dirty="0" smtClean="0">
              <a:latin typeface="+mn-ea"/>
              <a:ea typeface="+mn-ea"/>
            </a:endParaRPr>
          </a:p>
          <a:p>
            <a:pPr marL="342900" indent="-342900">
              <a:lnSpc>
                <a:spcPct val="150000"/>
              </a:lnSpc>
            </a:pPr>
            <a:r>
              <a:rPr lang="en-US" altLang="zh-CN" dirty="0" smtClean="0">
                <a:latin typeface="+mn-ea"/>
                <a:ea typeface="+mn-ea"/>
              </a:rPr>
              <a:t>5. </a:t>
            </a:r>
            <a:r>
              <a:rPr lang="zh-CN" altLang="en-US" dirty="0" smtClean="0">
                <a:latin typeface="+mn-ea"/>
                <a:ea typeface="+mn-ea"/>
              </a:rPr>
              <a:t>砌筑施工</a:t>
            </a:r>
            <a:endParaRPr lang="en-US" altLang="zh-CN" dirty="0" smtClean="0">
              <a:latin typeface="+mn-ea"/>
              <a:ea typeface="+mn-ea"/>
            </a:endParaRPr>
          </a:p>
          <a:p>
            <a:pPr marL="342900" indent="-342900">
              <a:lnSpc>
                <a:spcPct val="150000"/>
              </a:lnSpc>
            </a:pPr>
            <a:r>
              <a:rPr lang="en-US" altLang="zh-CN" dirty="0" smtClean="0">
                <a:latin typeface="+mn-ea"/>
                <a:ea typeface="+mn-ea"/>
              </a:rPr>
              <a:t>6. </a:t>
            </a:r>
            <a:r>
              <a:rPr lang="zh-CN" altLang="en-US" dirty="0" smtClean="0">
                <a:latin typeface="+mn-ea"/>
                <a:ea typeface="+mn-ea"/>
              </a:rPr>
              <a:t>防水卷材工程</a:t>
            </a:r>
            <a:endParaRPr lang="en-US" altLang="zh-CN" dirty="0" smtClean="0">
              <a:latin typeface="+mn-ea"/>
              <a:ea typeface="+mn-ea"/>
            </a:endParaRPr>
          </a:p>
          <a:p>
            <a:pPr marL="342900" indent="-342900">
              <a:lnSpc>
                <a:spcPct val="150000"/>
              </a:lnSpc>
            </a:pPr>
            <a:r>
              <a:rPr lang="en-US" altLang="zh-CN" dirty="0" smtClean="0">
                <a:latin typeface="+mn-ea"/>
                <a:ea typeface="+mn-ea"/>
              </a:rPr>
              <a:t>7. </a:t>
            </a:r>
            <a:r>
              <a:rPr lang="zh-CN" altLang="en-US" dirty="0" smtClean="0">
                <a:latin typeface="+mn-ea"/>
                <a:ea typeface="+mn-ea"/>
              </a:rPr>
              <a:t>屋面工程</a:t>
            </a:r>
            <a:endParaRPr lang="en-US" altLang="zh-CN" dirty="0" smtClean="0">
              <a:latin typeface="+mn-ea"/>
              <a:ea typeface="+mn-ea"/>
            </a:endParaRPr>
          </a:p>
          <a:p>
            <a:pPr marL="342900" indent="-342900">
              <a:lnSpc>
                <a:spcPct val="150000"/>
              </a:lnSpc>
            </a:pPr>
            <a:r>
              <a:rPr lang="en-US" altLang="zh-CN" dirty="0" smtClean="0">
                <a:latin typeface="+mn-ea"/>
                <a:ea typeface="+mn-ea"/>
              </a:rPr>
              <a:t>8. </a:t>
            </a:r>
            <a:r>
              <a:rPr lang="zh-CN" altLang="en-US" dirty="0" smtClean="0">
                <a:latin typeface="+mn-ea"/>
                <a:ea typeface="+mn-ea"/>
              </a:rPr>
              <a:t>装修工程施工</a:t>
            </a:r>
            <a:endParaRPr lang="zh-CN" altLang="en-US" dirty="0">
              <a:latin typeface="+mn-ea"/>
              <a:ea typeface="+mn-ea"/>
            </a:endParaRPr>
          </a:p>
        </p:txBody>
      </p:sp>
      <p:sp>
        <p:nvSpPr>
          <p:cNvPr id="55" name="TextBox 54"/>
          <p:cNvSpPr txBox="1">
            <a:spLocks noChangeArrowheads="1"/>
          </p:cNvSpPr>
          <p:nvPr/>
        </p:nvSpPr>
        <p:spPr bwMode="auto">
          <a:xfrm>
            <a:off x="1365250"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施工方案的设计</a:t>
            </a:r>
            <a:endParaRPr lang="zh-CN" altLang="en-US" dirty="0">
              <a:solidFill>
                <a:schemeClr val="accent2"/>
              </a:solidFill>
              <a:latin typeface="+mn-ea"/>
              <a:ea typeface="+mn-ea"/>
              <a:cs typeface="华文细黑"/>
            </a:endParaRPr>
          </a:p>
        </p:txBody>
      </p:sp>
      <p:sp>
        <p:nvSpPr>
          <p:cNvPr id="12" name="TextBox 55"/>
          <p:cNvSpPr txBox="1">
            <a:spLocks noChangeArrowheads="1"/>
          </p:cNvSpPr>
          <p:nvPr/>
        </p:nvSpPr>
        <p:spPr bwMode="auto">
          <a:xfrm>
            <a:off x="-287338"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717452" y="2000399"/>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561877" y="1844824"/>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769369" y="2926838"/>
            <a:ext cx="2332037" cy="1240697"/>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mn-ea"/>
                <a:ea typeface="+mn-ea"/>
              </a:rPr>
              <a:t>二</a:t>
            </a:r>
            <a:r>
              <a:rPr lang="zh-CN" altLang="en-US" sz="2400" dirty="0" smtClean="0">
                <a:solidFill>
                  <a:schemeClr val="accent2"/>
                </a:solidFill>
                <a:latin typeface="+mn-ea"/>
                <a:ea typeface="+mn-ea"/>
              </a:rPr>
              <a:t>、主要施工机械的选择</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5810349" y="1247866"/>
            <a:ext cx="4968552" cy="4125350"/>
          </a:xfrm>
          <a:prstGeom prst="rect">
            <a:avLst/>
          </a:prstGeom>
          <a:noFill/>
          <a:ln>
            <a:noFill/>
          </a:ln>
        </p:spPr>
        <p:txBody>
          <a:bodyPr lIns="131420" tIns="65709" rIns="131420" bIns="65709"/>
          <a:lstStyle/>
          <a:p>
            <a:pPr>
              <a:lnSpc>
                <a:spcPct val="150000"/>
              </a:lnSpc>
            </a:pPr>
            <a:r>
              <a:rPr lang="zh-CN" altLang="en-US" dirty="0" smtClean="0">
                <a:latin typeface="+mn-ea"/>
                <a:ea typeface="+mn-ea"/>
              </a:rPr>
              <a:t>（一）机械选择的要求</a:t>
            </a:r>
            <a:endParaRPr lang="en-US" altLang="zh-CN" dirty="0" smtClean="0">
              <a:latin typeface="+mn-ea"/>
              <a:ea typeface="+mn-ea"/>
            </a:endParaRPr>
          </a:p>
          <a:p>
            <a:pPr>
              <a:lnSpc>
                <a:spcPct val="150000"/>
              </a:lnSpc>
            </a:pPr>
            <a:r>
              <a:rPr lang="zh-CN" altLang="en-US" dirty="0" smtClean="0">
                <a:latin typeface="+mn-ea"/>
                <a:ea typeface="+mn-ea"/>
              </a:rPr>
              <a:t>施工机械的选择应注意以下几点：</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）首先选择主导工程的施工机械。</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）为发挥主导施工机械的效率，应同时选择与主机配套的辅助机械和运输工具。</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）通过优化组合，减少机械类型，简化机械的现场管理和维修工作。</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）在同一建筑工地上的建筑机械的类型和型号应尽可能少，以利于机械管理。</a:t>
            </a:r>
            <a:endParaRPr lang="en-US" altLang="zh-CN" dirty="0" smtClean="0">
              <a:latin typeface="+mn-ea"/>
              <a:ea typeface="+mn-ea"/>
            </a:endParaRPr>
          </a:p>
        </p:txBody>
      </p:sp>
      <p:sp>
        <p:nvSpPr>
          <p:cNvPr id="9" name="TextBox 54"/>
          <p:cNvSpPr txBox="1">
            <a:spLocks noChangeArrowheads="1"/>
          </p:cNvSpPr>
          <p:nvPr/>
        </p:nvSpPr>
        <p:spPr bwMode="auto">
          <a:xfrm>
            <a:off x="1365250"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施工方案的设计</a:t>
            </a:r>
            <a:endParaRPr lang="zh-CN" altLang="en-US" dirty="0">
              <a:solidFill>
                <a:schemeClr val="accent2"/>
              </a:solidFill>
              <a:latin typeface="+mn-ea"/>
              <a:ea typeface="+mn-ea"/>
              <a:cs typeface="华文细黑"/>
            </a:endParaRPr>
          </a:p>
        </p:txBody>
      </p:sp>
      <p:sp>
        <p:nvSpPr>
          <p:cNvPr id="10" name="TextBox 55"/>
          <p:cNvSpPr txBox="1">
            <a:spLocks noChangeArrowheads="1"/>
          </p:cNvSpPr>
          <p:nvPr/>
        </p:nvSpPr>
        <p:spPr bwMode="auto">
          <a:xfrm>
            <a:off x="-287338"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841797" y="1988840"/>
            <a:ext cx="5184576" cy="3274434"/>
          </a:xfrm>
          <a:prstGeom prst="rect">
            <a:avLst/>
          </a:prstGeom>
          <a:noFill/>
          <a:ln>
            <a:noFill/>
          </a:ln>
        </p:spPr>
        <p:txBody>
          <a:bodyPr lIns="131420" tIns="65709" rIns="131420" bIns="65709"/>
          <a:lstStyle/>
          <a:p>
            <a:pPr>
              <a:lnSpc>
                <a:spcPct val="150000"/>
              </a:lnSpc>
            </a:pPr>
            <a:r>
              <a:rPr lang="zh-CN" altLang="en-US" dirty="0" smtClean="0">
                <a:latin typeface="+mn-ea"/>
                <a:ea typeface="+mn-ea"/>
              </a:rPr>
              <a:t>（二）土方施工机械</a:t>
            </a:r>
            <a:endParaRPr lang="en-US" altLang="zh-CN" dirty="0" smtClean="0">
              <a:latin typeface="+mn-ea"/>
              <a:ea typeface="+mn-ea"/>
            </a:endParaRPr>
          </a:p>
          <a:p>
            <a:pPr>
              <a:lnSpc>
                <a:spcPct val="150000"/>
              </a:lnSpc>
            </a:pPr>
            <a:r>
              <a:rPr lang="en-US" altLang="zh-CN" dirty="0" smtClean="0">
                <a:latin typeface="+mn-ea"/>
                <a:ea typeface="+mn-ea"/>
              </a:rPr>
              <a:t>1. </a:t>
            </a:r>
            <a:r>
              <a:rPr lang="zh-CN" altLang="en-US" dirty="0" smtClean="0">
                <a:latin typeface="+mn-ea"/>
                <a:ea typeface="+mn-ea"/>
              </a:rPr>
              <a:t>推土机        </a:t>
            </a:r>
            <a:r>
              <a:rPr lang="en-US" altLang="zh-CN" dirty="0" smtClean="0">
                <a:latin typeface="+mn-ea"/>
                <a:ea typeface="+mn-ea"/>
              </a:rPr>
              <a:t>2. </a:t>
            </a:r>
            <a:r>
              <a:rPr lang="zh-CN" altLang="en-US" dirty="0" smtClean="0">
                <a:latin typeface="+mn-ea"/>
                <a:ea typeface="+mn-ea"/>
              </a:rPr>
              <a:t>铲运机      </a:t>
            </a:r>
            <a:r>
              <a:rPr lang="en-US" altLang="zh-CN" dirty="0" smtClean="0">
                <a:latin typeface="+mn-ea"/>
                <a:ea typeface="+mn-ea"/>
              </a:rPr>
              <a:t>3. </a:t>
            </a:r>
            <a:r>
              <a:rPr lang="zh-CN" altLang="en-US" dirty="0" smtClean="0">
                <a:latin typeface="+mn-ea"/>
                <a:ea typeface="+mn-ea"/>
              </a:rPr>
              <a:t>挖掘机</a:t>
            </a:r>
            <a:endParaRPr lang="en-US" altLang="zh-CN" dirty="0" smtClean="0">
              <a:latin typeface="+mn-ea"/>
              <a:ea typeface="+mn-ea"/>
            </a:endParaRPr>
          </a:p>
          <a:p>
            <a:pPr>
              <a:lnSpc>
                <a:spcPct val="150000"/>
              </a:lnSpc>
            </a:pPr>
            <a:r>
              <a:rPr lang="zh-CN" altLang="en-US" dirty="0" smtClean="0">
                <a:latin typeface="+mn-ea"/>
                <a:ea typeface="+mn-ea"/>
              </a:rPr>
              <a:t>（三）垂直运输机械</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现场水平和垂直运输方案</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垂直运输机械</a:t>
            </a:r>
            <a:r>
              <a:rPr lang="en-US" altLang="zh-CN" dirty="0" smtClean="0">
                <a:latin typeface="+mn-ea"/>
                <a:ea typeface="+mn-ea"/>
              </a:rPr>
              <a:t>——</a:t>
            </a:r>
            <a:r>
              <a:rPr lang="zh-CN" altLang="en-US" dirty="0" smtClean="0">
                <a:latin typeface="+mn-ea"/>
                <a:ea typeface="+mn-ea"/>
              </a:rPr>
              <a:t>塔式起重机的选型</a:t>
            </a:r>
            <a:endParaRPr lang="zh-CN" altLang="en-US" dirty="0">
              <a:latin typeface="+mn-ea"/>
              <a:ea typeface="+mn-ea"/>
            </a:endParaRPr>
          </a:p>
        </p:txBody>
      </p:sp>
      <p:pic>
        <p:nvPicPr>
          <p:cNvPr id="6" name="Picture 2"/>
          <p:cNvPicPr>
            <a:picLocks noChangeAspect="1" noChangeArrowheads="1"/>
          </p:cNvPicPr>
          <p:nvPr/>
        </p:nvPicPr>
        <p:blipFill>
          <a:blip r:embed="rId1" cstate="print"/>
          <a:srcRect/>
          <a:stretch>
            <a:fillRect/>
          </a:stretch>
        </p:blipFill>
        <p:spPr bwMode="auto">
          <a:xfrm>
            <a:off x="5738341" y="1340768"/>
            <a:ext cx="6458423" cy="4604007"/>
          </a:xfrm>
          <a:prstGeom prst="rect">
            <a:avLst/>
          </a:prstGeom>
          <a:noFill/>
          <a:ln w="9525">
            <a:noFill/>
            <a:miter lim="800000"/>
            <a:headEnd/>
            <a:tailEnd/>
          </a:ln>
        </p:spPr>
      </p:pic>
      <p:sp>
        <p:nvSpPr>
          <p:cNvPr id="7" name="TextBox 54"/>
          <p:cNvSpPr txBox="1">
            <a:spLocks noChangeArrowheads="1"/>
          </p:cNvSpPr>
          <p:nvPr/>
        </p:nvSpPr>
        <p:spPr bwMode="auto">
          <a:xfrm>
            <a:off x="1365250"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施工方案的设计</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287338"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5</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137941" y="2011487"/>
            <a:ext cx="5827236"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smtClean="0">
                <a:latin typeface="+mn-ea"/>
                <a:ea typeface="+mn-ea"/>
              </a:rPr>
              <a:t>单位工程施工进度计划</a:t>
            </a:r>
            <a:endParaRPr lang="zh-CN" altLang="en-US" sz="4400" dirty="0">
              <a:latin typeface="+mn-ea"/>
              <a:ea typeface="+mn-ea"/>
              <a:cs typeface="华文细黑"/>
            </a:endParaRPr>
          </a:p>
        </p:txBody>
      </p:sp>
      <p:sp>
        <p:nvSpPr>
          <p:cNvPr id="9" name="文本框 9"/>
          <p:cNvSpPr txBox="1">
            <a:spLocks noChangeArrowheads="1"/>
          </p:cNvSpPr>
          <p:nvPr/>
        </p:nvSpPr>
        <p:spPr bwMode="auto">
          <a:xfrm>
            <a:off x="1562100" y="4351338"/>
            <a:ext cx="6153150" cy="1197572"/>
          </a:xfrm>
          <a:prstGeom prst="rect">
            <a:avLst/>
          </a:prstGeom>
          <a:noFill/>
          <a:ln w="9525">
            <a:noFill/>
            <a:miter lim="800000"/>
          </a:ln>
        </p:spPr>
        <p:txBody>
          <a:bodyPr lIns="0" tIns="0" rIns="0" bIns="0">
            <a:spAutoFit/>
          </a:bodyPr>
          <a:lstStyle/>
          <a:p>
            <a:pPr>
              <a:lnSpc>
                <a:spcPct val="150000"/>
              </a:lnSpc>
            </a:pPr>
            <a:r>
              <a:rPr lang="zh-CN" altLang="en-US" dirty="0" smtClean="0">
                <a:latin typeface="+mn-ea"/>
                <a:ea typeface="+mn-ea"/>
              </a:rPr>
              <a:t>掌握进度计划的编制依据，熟悉劳动量和机械台班数量的计算方法，熟悉各施工过程施工天数的计算方法，会用网络图进行进度计划的编制。</a:t>
            </a:r>
            <a:endParaRPr lang="zh-CN" altLang="en-US" dirty="0">
              <a:latin typeface="+mn-ea"/>
              <a:ea typeface="+mn-ea"/>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35531"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35532" name="Text Box 12"/>
          <p:cNvSpPr txBox="1">
            <a:spLocks noChangeArrowheads="1"/>
          </p:cNvSpPr>
          <p:nvPr/>
        </p:nvSpPr>
        <p:spPr bwMode="auto">
          <a:xfrm>
            <a:off x="769938" y="765175"/>
            <a:ext cx="3095625" cy="1431925"/>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a:latin typeface="微软雅黑" panose="020B0503020204020204" pitchFamily="34" charset="-122"/>
                <a:ea typeface="微软雅黑" panose="020B0503020204020204" pitchFamily="34" charset="-122"/>
              </a:rPr>
              <a:t>5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30325"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单位工程施工进度计划</a:t>
            </a:r>
            <a:endParaRPr lang="zh-CN" altLang="en-US" dirty="0">
              <a:solidFill>
                <a:schemeClr val="accent2"/>
              </a:solidFill>
              <a:latin typeface="+mn-ea"/>
              <a:ea typeface="+mn-ea"/>
              <a:cs typeface="华文细黑"/>
            </a:endParaRPr>
          </a:p>
        </p:txBody>
      </p:sp>
      <p:sp>
        <p:nvSpPr>
          <p:cNvPr id="53" name="椭圆 52"/>
          <p:cNvSpPr/>
          <p:nvPr/>
        </p:nvSpPr>
        <p:spPr>
          <a:xfrm>
            <a:off x="781348" y="2000399"/>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625773" y="1844824"/>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769789" y="2708920"/>
            <a:ext cx="2462212" cy="1610029"/>
          </a:xfrm>
          <a:prstGeom prst="rect">
            <a:avLst/>
          </a:prstGeom>
        </p:spPr>
        <p:txBody>
          <a:bodyPr wrap="square" lIns="131420" tIns="65709" rIns="131420" bIns="65709">
            <a:spAutoFit/>
          </a:bodyPr>
          <a:lstStyle/>
          <a:p>
            <a:pPr algn="ctr">
              <a:buFont typeface="Arial" panose="020B0604020202020204" pitchFamily="34" charset="0"/>
              <a:buNone/>
            </a:pPr>
            <a:r>
              <a:rPr lang="zh-CN" altLang="en-US" sz="2400" dirty="0">
                <a:solidFill>
                  <a:schemeClr val="accent2"/>
                </a:solidFill>
                <a:latin typeface="+mn-ea"/>
                <a:ea typeface="+mn-ea"/>
              </a:rPr>
              <a:t>一</a:t>
            </a:r>
            <a:r>
              <a:rPr lang="zh-CN" altLang="en-US" sz="2400" dirty="0" smtClean="0">
                <a:solidFill>
                  <a:schemeClr val="accent2"/>
                </a:solidFill>
                <a:latin typeface="+mn-ea"/>
                <a:ea typeface="+mn-ea"/>
              </a:rPr>
              <a:t>、进度计划的作用、编制依据及表示方法</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27343" name="Text Box 15"/>
          <p:cNvSpPr txBox="1">
            <a:spLocks noChangeArrowheads="1"/>
          </p:cNvSpPr>
          <p:nvPr/>
        </p:nvSpPr>
        <p:spPr bwMode="auto">
          <a:xfrm>
            <a:off x="3794125" y="1148551"/>
            <a:ext cx="7416824" cy="1614805"/>
          </a:xfrm>
          <a:prstGeom prst="rect">
            <a:avLst/>
          </a:prstGeom>
          <a:noFill/>
          <a:ln w="9525">
            <a:noFill/>
            <a:miter lim="800000"/>
          </a:ln>
          <a:effectLst/>
        </p:spPr>
        <p:txBody>
          <a:bodyPr wrap="square">
            <a:spAutoFit/>
          </a:bodyPr>
          <a:lstStyle/>
          <a:p>
            <a:pPr>
              <a:spcBef>
                <a:spcPct val="50000"/>
              </a:spcBef>
            </a:pPr>
            <a:r>
              <a:rPr lang="zh-CN" altLang="en-US" dirty="0" smtClean="0"/>
              <a:t>（一）进度计划的作用</a:t>
            </a:r>
            <a:endParaRPr lang="en-US" altLang="zh-CN" dirty="0" smtClean="0"/>
          </a:p>
          <a:p>
            <a:pPr>
              <a:spcBef>
                <a:spcPct val="50000"/>
              </a:spcBef>
            </a:pPr>
            <a:r>
              <a:rPr lang="zh-CN" altLang="en-US" dirty="0" smtClean="0"/>
              <a:t>（二）进度计划的编制依据</a:t>
            </a:r>
            <a:endParaRPr lang="en-US" altLang="zh-CN" dirty="0" smtClean="0"/>
          </a:p>
          <a:p>
            <a:pPr>
              <a:spcBef>
                <a:spcPct val="50000"/>
              </a:spcBef>
            </a:pPr>
            <a:r>
              <a:rPr lang="zh-CN" altLang="en-US" dirty="0" smtClean="0"/>
              <a:t>（三）进度计划的表示方法</a:t>
            </a:r>
            <a:endParaRPr lang="zh-CN" altLang="en-US" dirty="0" smtClean="0"/>
          </a:p>
          <a:p>
            <a:pPr>
              <a:spcBef>
                <a:spcPct val="50000"/>
              </a:spcBef>
            </a:pPr>
            <a:r>
              <a:rPr lang="zh-CN" altLang="en-US" dirty="0" smtClean="0"/>
              <a:t>单位工程施工进度计划如下表所示。</a:t>
            </a:r>
            <a:endParaRPr lang="zh-CN" altLang="en-US" dirty="0">
              <a:latin typeface="+mn-ea"/>
              <a:ea typeface="+mn-ea"/>
            </a:endParaRPr>
          </a:p>
        </p:txBody>
      </p:sp>
      <p:sp>
        <p:nvSpPr>
          <p:cNvPr id="12" name="TextBox 55"/>
          <p:cNvSpPr txBox="1">
            <a:spLocks noChangeArrowheads="1"/>
          </p:cNvSpPr>
          <p:nvPr/>
        </p:nvSpPr>
        <p:spPr bwMode="auto">
          <a:xfrm>
            <a:off x="-310331"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pic>
        <p:nvPicPr>
          <p:cNvPr id="128001" name="Picture 1" descr="C:\Users\Administrator\AppData\Roaming\Tencent\Users\1430847197\QQ\WinTemp\RichOle\ETQ2HF6W468H74%N`C0C2}L.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794125" y="2636912"/>
            <a:ext cx="8002727" cy="3626396"/>
          </a:xfrm>
          <a:prstGeom prst="rect">
            <a:avLst/>
          </a:prstGeom>
          <a:noFill/>
        </p:spPr>
      </p:pic>
    </p:spTree>
  </p:cSld>
  <p:clrMapOvr>
    <a:masterClrMapping/>
  </p:clrMapOvr>
  <p:transition advClick="0" advTm="8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987029" y="1280319"/>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831454" y="1124744"/>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2112442" y="2089944"/>
            <a:ext cx="2332037" cy="1610029"/>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mn-ea"/>
                <a:ea typeface="+mn-ea"/>
              </a:rPr>
              <a:t>二</a:t>
            </a:r>
            <a:r>
              <a:rPr lang="zh-CN" altLang="en-US" sz="2400" dirty="0" smtClean="0">
                <a:solidFill>
                  <a:schemeClr val="accent2"/>
                </a:solidFill>
                <a:latin typeface="+mn-ea"/>
                <a:ea typeface="+mn-ea"/>
              </a:rPr>
              <a:t>、单位工程施工进度计划的编制</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43723" name="Text Box 11"/>
          <p:cNvSpPr txBox="1">
            <a:spLocks noChangeArrowheads="1"/>
          </p:cNvSpPr>
          <p:nvPr/>
        </p:nvSpPr>
        <p:spPr bwMode="auto">
          <a:xfrm>
            <a:off x="913805" y="4897583"/>
            <a:ext cx="5183783" cy="458908"/>
          </a:xfrm>
          <a:prstGeom prst="rect">
            <a:avLst/>
          </a:prstGeom>
          <a:noFill/>
          <a:ln w="9525">
            <a:noFill/>
            <a:miter lim="800000"/>
          </a:ln>
          <a:effectLst/>
        </p:spPr>
        <p:txBody>
          <a:bodyPr wrap="square">
            <a:spAutoFit/>
          </a:bodyPr>
          <a:lstStyle/>
          <a:p>
            <a:pPr>
              <a:lnSpc>
                <a:spcPct val="150000"/>
              </a:lnSpc>
              <a:spcBef>
                <a:spcPct val="50000"/>
              </a:spcBef>
            </a:pPr>
            <a:r>
              <a:rPr lang="zh-CN" altLang="en-US" dirty="0" smtClean="0">
                <a:latin typeface="+mn-ea"/>
                <a:ea typeface="+mn-ea"/>
              </a:rPr>
              <a:t>单位工程施工进度计划的编制步骤如图</a:t>
            </a:r>
            <a:r>
              <a:rPr lang="en-US" altLang="zh-CN" dirty="0" smtClean="0">
                <a:latin typeface="+mn-ea"/>
                <a:ea typeface="+mn-ea"/>
              </a:rPr>
              <a:t> </a:t>
            </a:r>
            <a:r>
              <a:rPr lang="zh-CN" altLang="en-US" dirty="0" smtClean="0">
                <a:latin typeface="+mn-ea"/>
                <a:ea typeface="+mn-ea"/>
              </a:rPr>
              <a:t>所示。</a:t>
            </a:r>
            <a:endParaRPr lang="zh-CN" altLang="en-US" dirty="0">
              <a:latin typeface="+mn-ea"/>
              <a:ea typeface="+mn-ea"/>
            </a:endParaRPr>
          </a:p>
        </p:txBody>
      </p:sp>
      <p:pic>
        <p:nvPicPr>
          <p:cNvPr id="115713" name="Picture 1" descr="C:\Users\Administrator\AppData\Roaming\Tencent\Users\1430847197\QQ\WinTemp\RichOle\DXEU5ZR}28JJ}NJ2S[_$6M1.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745561" y="857250"/>
            <a:ext cx="4714875" cy="5572125"/>
          </a:xfrm>
          <a:prstGeom prst="rect">
            <a:avLst/>
          </a:prstGeom>
          <a:noFill/>
        </p:spPr>
      </p:pic>
      <p:sp>
        <p:nvSpPr>
          <p:cNvPr id="11" name="TextBox 54"/>
          <p:cNvSpPr txBox="1">
            <a:spLocks noChangeArrowheads="1"/>
          </p:cNvSpPr>
          <p:nvPr/>
        </p:nvSpPr>
        <p:spPr bwMode="auto">
          <a:xfrm>
            <a:off x="1330325"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单位工程施工进度计划</a:t>
            </a:r>
            <a:endParaRPr lang="zh-CN" altLang="en-US" dirty="0">
              <a:solidFill>
                <a:schemeClr val="accent2"/>
              </a:solidFill>
              <a:latin typeface="+mn-ea"/>
              <a:ea typeface="+mn-ea"/>
              <a:cs typeface="华文细黑"/>
            </a:endParaRPr>
          </a:p>
        </p:txBody>
      </p:sp>
      <p:sp>
        <p:nvSpPr>
          <p:cNvPr id="12" name="TextBox 55"/>
          <p:cNvSpPr txBox="1">
            <a:spLocks noChangeArrowheads="1"/>
          </p:cNvSpPr>
          <p:nvPr/>
        </p:nvSpPr>
        <p:spPr bwMode="auto">
          <a:xfrm>
            <a:off x="-310331"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1274887" y="1268760"/>
            <a:ext cx="9504014" cy="4662815"/>
          </a:xfrm>
          <a:prstGeom prst="rect">
            <a:avLst/>
          </a:prstGeom>
          <a:noFill/>
          <a:ln w="9525">
            <a:noFill/>
            <a:miter lim="800000"/>
          </a:ln>
        </p:spPr>
        <p:txBody>
          <a:bodyPr wrap="square">
            <a:spAutoFit/>
          </a:bodyPr>
          <a:lstStyle/>
          <a:p>
            <a:pPr>
              <a:lnSpc>
                <a:spcPct val="150000"/>
              </a:lnSpc>
            </a:pPr>
            <a:r>
              <a:rPr lang="zh-CN" altLang="en-US" dirty="0" smtClean="0">
                <a:latin typeface="+mn-ea"/>
                <a:ea typeface="+mn-ea"/>
              </a:rPr>
              <a:t>（一）划分施工过程</a:t>
            </a:r>
            <a:br>
              <a:rPr lang="zh-CN" altLang="en-US" dirty="0" smtClean="0">
                <a:latin typeface="+mn-ea"/>
                <a:ea typeface="+mn-ea"/>
              </a:rPr>
            </a:br>
            <a:r>
              <a:rPr lang="zh-CN" altLang="en-US" dirty="0" smtClean="0">
                <a:latin typeface="+mn-ea"/>
                <a:ea typeface="+mn-ea"/>
              </a:rPr>
              <a:t>施工过程是施工进度计划组成的基本单元，应按施工图样和施工顺序把拟建单位工程的各分部分项工程按先后顺序列出，并结合施工方法、施工条件、劳动组织等因素，加以适当调整，使其成为编制施工进度计划所需的施工过程，并将其填入施工进度计划表中。</a:t>
            </a:r>
            <a:endParaRPr lang="en-US" altLang="zh-CN" dirty="0" smtClean="0">
              <a:latin typeface="+mn-ea"/>
              <a:ea typeface="+mn-ea"/>
            </a:endParaRPr>
          </a:p>
          <a:p>
            <a:pPr>
              <a:lnSpc>
                <a:spcPct val="150000"/>
              </a:lnSpc>
            </a:pPr>
            <a:r>
              <a:rPr lang="zh-CN" altLang="en-US" dirty="0" smtClean="0">
                <a:latin typeface="+mn-ea"/>
                <a:ea typeface="+mn-ea"/>
              </a:rPr>
              <a:t>（二）计算工程量</a:t>
            </a:r>
            <a:endParaRPr lang="en-US" altLang="zh-CN" dirty="0" smtClean="0">
              <a:latin typeface="+mn-ea"/>
              <a:ea typeface="+mn-ea"/>
            </a:endParaRPr>
          </a:p>
          <a:p>
            <a:pPr>
              <a:lnSpc>
                <a:spcPct val="150000"/>
              </a:lnSpc>
            </a:pPr>
            <a:r>
              <a:rPr lang="zh-CN" altLang="en-US" dirty="0" smtClean="0">
                <a:latin typeface="+mn-ea"/>
                <a:ea typeface="+mn-ea"/>
              </a:rPr>
              <a:t>计算工程量，只要将施工预算中的工程量总数根据施工组织要求，按施工图上工程量比例加以划分即可。必要时，按照实际需要做某些调整。施工进度中的工程量是作为计算劳动力、施工机械、建筑材料等各种施工资源需要的依据。</a:t>
            </a:r>
            <a:endParaRPr lang="en-US" altLang="zh-CN" dirty="0" smtClean="0">
              <a:latin typeface="+mn-ea"/>
              <a:ea typeface="+mn-ea"/>
            </a:endParaRPr>
          </a:p>
          <a:p>
            <a:pPr>
              <a:lnSpc>
                <a:spcPct val="150000"/>
              </a:lnSpc>
            </a:pPr>
            <a:r>
              <a:rPr lang="zh-CN" altLang="en-US" dirty="0" smtClean="0">
                <a:latin typeface="+mn-ea"/>
                <a:ea typeface="+mn-ea"/>
              </a:rPr>
              <a:t>（三）劳动量与机械台班数的确定</a:t>
            </a:r>
            <a:endParaRPr lang="en-US" altLang="zh-CN" dirty="0" smtClean="0">
              <a:latin typeface="+mn-ea"/>
              <a:ea typeface="+mn-ea"/>
            </a:endParaRPr>
          </a:p>
          <a:p>
            <a:pPr>
              <a:lnSpc>
                <a:spcPct val="150000"/>
              </a:lnSpc>
            </a:pPr>
            <a:r>
              <a:rPr lang="zh-CN" altLang="en-US" dirty="0" smtClean="0">
                <a:latin typeface="+mn-ea"/>
                <a:ea typeface="+mn-ea"/>
              </a:rPr>
              <a:t>应当根据各分部分项工程的工程量、施工方法、机械类型和现行的施工定额等资料，并结合当地的实际情况进行计算。</a:t>
            </a:r>
            <a:endParaRPr lang="en-US" altLang="zh-CN" dirty="0">
              <a:latin typeface="+mn-ea"/>
              <a:ea typeface="+mn-ea"/>
            </a:endParaRPr>
          </a:p>
        </p:txBody>
      </p:sp>
      <p:sp>
        <p:nvSpPr>
          <p:cNvPr id="5" name="TextBox 54"/>
          <p:cNvSpPr txBox="1">
            <a:spLocks noChangeArrowheads="1"/>
          </p:cNvSpPr>
          <p:nvPr/>
        </p:nvSpPr>
        <p:spPr bwMode="auto">
          <a:xfrm>
            <a:off x="1330325"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单位工程施工进度计划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310331"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1058863" y="1341923"/>
            <a:ext cx="9504014" cy="4247317"/>
          </a:xfrm>
          <a:prstGeom prst="rect">
            <a:avLst/>
          </a:prstGeom>
          <a:noFill/>
          <a:ln w="9525">
            <a:noFill/>
            <a:miter lim="800000"/>
          </a:ln>
        </p:spPr>
        <p:txBody>
          <a:bodyPr wrap="square">
            <a:spAutoFit/>
          </a:bodyPr>
          <a:lstStyle/>
          <a:p>
            <a:pPr>
              <a:lnSpc>
                <a:spcPct val="150000"/>
              </a:lnSpc>
            </a:pPr>
            <a:r>
              <a:rPr lang="zh-CN" altLang="en-US" dirty="0" smtClean="0">
                <a:latin typeface="+mn-ea"/>
                <a:ea typeface="+mn-ea"/>
              </a:rPr>
              <a:t>（四）施工天数的计算</a:t>
            </a:r>
            <a:endParaRPr lang="en-US" altLang="zh-CN" dirty="0" smtClean="0">
              <a:latin typeface="+mn-ea"/>
              <a:ea typeface="+mn-ea"/>
            </a:endParaRPr>
          </a:p>
          <a:p>
            <a:pPr>
              <a:lnSpc>
                <a:spcPct val="150000"/>
              </a:lnSpc>
            </a:pPr>
            <a:r>
              <a:rPr lang="zh-CN" altLang="en-US" dirty="0" smtClean="0">
                <a:latin typeface="+mn-ea"/>
                <a:ea typeface="+mn-ea"/>
              </a:rPr>
              <a:t>计算出单位工程各分部分项工程的劳动量及机械台班后，即可确定各施工过程的施工天数。（五）编制单位工程施工进度计划的初始方案</a:t>
            </a:r>
            <a:endParaRPr lang="en-US" altLang="zh-CN" dirty="0" smtClean="0">
              <a:latin typeface="+mn-ea"/>
              <a:ea typeface="+mn-ea"/>
            </a:endParaRPr>
          </a:p>
          <a:p>
            <a:pPr>
              <a:lnSpc>
                <a:spcPct val="150000"/>
              </a:lnSpc>
            </a:pPr>
            <a:r>
              <a:rPr lang="zh-CN" altLang="en-US" dirty="0" smtClean="0">
                <a:latin typeface="+mn-ea"/>
                <a:ea typeface="+mn-ea"/>
              </a:rPr>
              <a:t>编制施工进度计划的初始方案时，必须考虑各分部分项工程合理的施工顺序，尽可能按流水施工进行组织与编制，力求使主要工种的施工班组连续施工，并做到劳力、资源计划的均衡。</a:t>
            </a:r>
            <a:endParaRPr lang="en-US" altLang="zh-CN" dirty="0" smtClean="0">
              <a:latin typeface="+mn-ea"/>
              <a:ea typeface="+mn-ea"/>
            </a:endParaRPr>
          </a:p>
          <a:p>
            <a:pPr>
              <a:lnSpc>
                <a:spcPct val="150000"/>
              </a:lnSpc>
            </a:pPr>
            <a:r>
              <a:rPr lang="zh-CN" altLang="en-US" dirty="0" smtClean="0">
                <a:latin typeface="+mn-ea"/>
                <a:ea typeface="+mn-ea"/>
              </a:rPr>
              <a:t>（六）施工进度计划的检查与调整</a:t>
            </a:r>
            <a:endParaRPr lang="en-US" altLang="zh-CN" dirty="0" smtClean="0">
              <a:latin typeface="+mn-ea"/>
              <a:ea typeface="+mn-ea"/>
            </a:endParaRPr>
          </a:p>
          <a:p>
            <a:pPr>
              <a:lnSpc>
                <a:spcPct val="150000"/>
              </a:lnSpc>
            </a:pPr>
            <a:r>
              <a:rPr lang="zh-CN" altLang="en-US" dirty="0" smtClean="0">
                <a:latin typeface="+mn-ea"/>
                <a:ea typeface="+mn-ea"/>
              </a:rPr>
              <a:t>各分部分项工程施工顺序和施工天数确定之后，将各分部分项工程相互搭接、配合、协调成单位工程施工进度计划。安排时先考虑主导施工过程的进度，然后再将其他施工过程插入，配合主导施工过程的施工。</a:t>
            </a:r>
            <a:br>
              <a:rPr lang="zh-CN" altLang="en-US" dirty="0" smtClean="0">
                <a:latin typeface="+mn-ea"/>
                <a:ea typeface="+mn-ea"/>
              </a:rPr>
            </a:br>
            <a:endParaRPr lang="en-US" altLang="zh-CN" dirty="0">
              <a:latin typeface="+mn-ea"/>
              <a:ea typeface="+mn-ea"/>
            </a:endParaRPr>
          </a:p>
        </p:txBody>
      </p:sp>
      <p:sp>
        <p:nvSpPr>
          <p:cNvPr id="5" name="TextBox 54"/>
          <p:cNvSpPr txBox="1">
            <a:spLocks noChangeArrowheads="1"/>
          </p:cNvSpPr>
          <p:nvPr/>
        </p:nvSpPr>
        <p:spPr bwMode="auto">
          <a:xfrm>
            <a:off x="1330325" y="136783"/>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smtClean="0">
                <a:solidFill>
                  <a:schemeClr val="accent2"/>
                </a:solidFill>
                <a:latin typeface="+mn-ea"/>
                <a:ea typeface="+mn-ea"/>
              </a:rPr>
              <a:t>单位工程施工进度计划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310331" y="167561"/>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a:solidFill>
                  <a:srgbClr val="FFFFFF"/>
                </a:solidFill>
                <a:latin typeface="Impact" panose="020B0806030902050204" pitchFamily="34" charset="0"/>
                <a:ea typeface="黑体" panose="02010609060101010101" pitchFamily="49" charset="-122"/>
              </a:rPr>
              <a:t>6</a:t>
            </a:r>
            <a:endParaRPr lang="zh-CN" altLang="en-US" sz="580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65733" y="2135758"/>
            <a:ext cx="9088437" cy="1077218"/>
          </a:xfrm>
          <a:prstGeom prst="rect">
            <a:avLst/>
          </a:prstGeom>
          <a:noFill/>
          <a:ln w="9525">
            <a:noFill/>
            <a:miter lim="800000"/>
          </a:ln>
        </p:spPr>
        <p:txBody>
          <a:bodyPr wrap="square">
            <a:spAutoFit/>
          </a:bodyPr>
          <a:lstStyle/>
          <a:p>
            <a:r>
              <a:rPr lang="zh-CN" altLang="en-US" sz="3200" b="1" dirty="0" smtClean="0">
                <a:latin typeface="+mn-ea"/>
                <a:ea typeface="+mn-ea"/>
              </a:rPr>
              <a:t>施工准备工作计划与资源配置计划编制与评价</a:t>
            </a:r>
            <a:br>
              <a:rPr lang="zh-CN" altLang="en-US" sz="3200" b="1" dirty="0">
                <a:latin typeface="+mn-ea"/>
                <a:ea typeface="+mn-ea"/>
              </a:rPr>
            </a:br>
            <a:endParaRPr lang="zh-CN" altLang="en-US" sz="3200" b="1" dirty="0">
              <a:latin typeface="+mn-ea"/>
              <a:ea typeface="+mn-ea"/>
            </a:endParaRPr>
          </a:p>
        </p:txBody>
      </p:sp>
      <p:sp>
        <p:nvSpPr>
          <p:cNvPr id="9" name="文本框 9"/>
          <p:cNvSpPr txBox="1">
            <a:spLocks noChangeArrowheads="1"/>
          </p:cNvSpPr>
          <p:nvPr/>
        </p:nvSpPr>
        <p:spPr bwMode="auto">
          <a:xfrm>
            <a:off x="1201837" y="3933056"/>
            <a:ext cx="6768752" cy="1846659"/>
          </a:xfrm>
          <a:prstGeom prst="rect">
            <a:avLst/>
          </a:prstGeom>
          <a:noFill/>
          <a:ln w="9525">
            <a:noFill/>
            <a:miter lim="800000"/>
          </a:ln>
        </p:spPr>
        <p:txBody>
          <a:bodyPr wrap="square" lIns="0" tIns="0" rIns="0" bIns="0">
            <a:spAutoFit/>
          </a:bodyPr>
          <a:lstStyle/>
          <a:p>
            <a:pPr>
              <a:lnSpc>
                <a:spcPct val="150000"/>
              </a:lnSpc>
            </a:pPr>
            <a:r>
              <a:rPr lang="zh-CN" altLang="en-US" sz="2000" dirty="0" smtClean="0">
                <a:latin typeface="+mn-ea"/>
                <a:ea typeface="+mn-ea"/>
              </a:rPr>
              <a:t>掌握技术、现场、资金准备包括的具体内容；熟悉劳动力、材料、施工机械等配置计划的编制方法，了解单位工程施工进度计划评价指标，会编制具体工程的施工准备工作计划和资源配置计划。</a:t>
            </a:r>
            <a:endParaRPr lang="zh-CN" altLang="en-US" sz="2000" dirty="0">
              <a:latin typeface="+mn-ea"/>
              <a:ea typeface="+mn-ea"/>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2786013" y="988963"/>
            <a:ext cx="3095625" cy="1431925"/>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a:latin typeface="微软雅黑" panose="020B0503020204020204" pitchFamily="34" charset="-122"/>
                <a:ea typeface="微软雅黑" panose="020B0503020204020204" pitchFamily="34" charset="-122"/>
              </a:rPr>
              <a:t>6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1057821" y="764704"/>
            <a:ext cx="4248472" cy="2169825"/>
          </a:xfrm>
          <a:prstGeom prst="rect">
            <a:avLst/>
          </a:prstGeom>
          <a:noFill/>
          <a:ln w="9525">
            <a:noFill/>
            <a:miter lim="800000"/>
          </a:ln>
        </p:spPr>
        <p:txBody>
          <a:bodyPr wrap="square">
            <a:spAutoFit/>
          </a:bodyPr>
          <a:lstStyle/>
          <a:p>
            <a:pPr>
              <a:lnSpc>
                <a:spcPct val="150000"/>
              </a:lnSpc>
            </a:pPr>
            <a:r>
              <a:rPr lang="zh-CN" altLang="en-US" dirty="0" smtClean="0">
                <a:latin typeface="+mn-ea"/>
                <a:ea typeface="+mn-ea"/>
              </a:rPr>
              <a:t>一、施工准备工作计划</a:t>
            </a:r>
            <a:endParaRPr lang="en-US" altLang="zh-CN" dirty="0" smtClean="0">
              <a:latin typeface="+mn-ea"/>
              <a:ea typeface="+mn-ea"/>
            </a:endParaRPr>
          </a:p>
          <a:p>
            <a:pPr>
              <a:lnSpc>
                <a:spcPct val="150000"/>
              </a:lnSpc>
            </a:pPr>
            <a:r>
              <a:rPr lang="zh-CN" altLang="en-US" dirty="0" smtClean="0">
                <a:latin typeface="+mn-ea"/>
                <a:ea typeface="+mn-ea"/>
              </a:rPr>
              <a:t>（一）技术准备</a:t>
            </a:r>
            <a:endParaRPr lang="en-US" altLang="zh-CN" dirty="0" smtClean="0">
              <a:latin typeface="+mn-ea"/>
              <a:ea typeface="+mn-ea"/>
            </a:endParaRPr>
          </a:p>
          <a:p>
            <a:pPr>
              <a:lnSpc>
                <a:spcPct val="150000"/>
              </a:lnSpc>
            </a:pPr>
            <a:r>
              <a:rPr lang="zh-CN" altLang="en-US" dirty="0" smtClean="0">
                <a:latin typeface="+mn-ea"/>
                <a:ea typeface="+mn-ea"/>
              </a:rPr>
              <a:t>（二）现场准备</a:t>
            </a:r>
            <a:endParaRPr lang="en-US" altLang="zh-CN" dirty="0" smtClean="0">
              <a:latin typeface="+mn-ea"/>
              <a:ea typeface="+mn-ea"/>
            </a:endParaRPr>
          </a:p>
          <a:p>
            <a:pPr>
              <a:lnSpc>
                <a:spcPct val="150000"/>
              </a:lnSpc>
            </a:pPr>
            <a:r>
              <a:rPr lang="zh-CN" altLang="en-US" dirty="0" smtClean="0">
                <a:latin typeface="+mn-ea"/>
                <a:ea typeface="+mn-ea"/>
              </a:rPr>
              <a:t>（三）资金准备</a:t>
            </a:r>
            <a:endParaRPr lang="en-US" altLang="zh-CN" dirty="0" smtClean="0">
              <a:latin typeface="+mn-ea"/>
              <a:ea typeface="+mn-ea"/>
            </a:endParaRPr>
          </a:p>
          <a:p>
            <a:pPr>
              <a:lnSpc>
                <a:spcPct val="150000"/>
              </a:lnSpc>
            </a:pPr>
            <a:endParaRPr lang="en-US" altLang="zh-CN" dirty="0">
              <a:latin typeface="+mn-ea"/>
              <a:ea typeface="+mn-ea"/>
            </a:endParaRPr>
          </a:p>
        </p:txBody>
      </p:sp>
      <p:sp>
        <p:nvSpPr>
          <p:cNvPr id="7" name="TextBox 55"/>
          <p:cNvSpPr txBox="1">
            <a:spLocks noChangeArrowheads="1"/>
          </p:cNvSpPr>
          <p:nvPr/>
        </p:nvSpPr>
        <p:spPr bwMode="auto">
          <a:xfrm>
            <a:off x="-285478"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8" name="TextBox 7"/>
          <p:cNvSpPr txBox="1"/>
          <p:nvPr/>
        </p:nvSpPr>
        <p:spPr>
          <a:xfrm>
            <a:off x="1365250" y="118373"/>
            <a:ext cx="9045575" cy="646331"/>
          </a:xfrm>
          <a:prstGeom prst="rect">
            <a:avLst/>
          </a:prstGeom>
          <a:noFill/>
        </p:spPr>
        <p:txBody>
          <a:bodyPr wrap="square" rtlCol="0">
            <a:spAutoFit/>
          </a:bodyPr>
          <a:lstStyle/>
          <a:p>
            <a:r>
              <a:rPr lang="zh-CN" altLang="en-US" dirty="0" smtClean="0">
                <a:solidFill>
                  <a:schemeClr val="accent2"/>
                </a:solidFill>
                <a:latin typeface="+mn-ea"/>
                <a:ea typeface="+mn-ea"/>
              </a:rPr>
              <a:t>施工准备工作计划与资源配置计划编制与评价</a:t>
            </a:r>
            <a:br>
              <a:rPr lang="zh-CN" altLang="en-US" dirty="0" smtClean="0">
                <a:solidFill>
                  <a:schemeClr val="accent2"/>
                </a:solidFill>
                <a:latin typeface="+mn-ea"/>
                <a:ea typeface="+mn-ea"/>
              </a:rPr>
            </a:br>
            <a:endParaRPr lang="zh-CN" altLang="en-US" dirty="0">
              <a:solidFill>
                <a:schemeClr val="accent2"/>
              </a:solidFill>
              <a:latin typeface="+mn-ea"/>
              <a:ea typeface="+mn-ea"/>
            </a:endParaRPr>
          </a:p>
        </p:txBody>
      </p:sp>
      <p:pic>
        <p:nvPicPr>
          <p:cNvPr id="102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365250" y="4386733"/>
            <a:ext cx="9045575" cy="1706563"/>
          </a:xfrm>
          <a:prstGeom prst="rect">
            <a:avLst/>
          </a:prstGeom>
          <a:noFill/>
          <a:ln w="9525">
            <a:noFill/>
            <a:miter lim="800000"/>
            <a:headEnd/>
            <a:tailEnd/>
          </a:ln>
        </p:spPr>
      </p:pic>
      <p:sp>
        <p:nvSpPr>
          <p:cNvPr id="6" name="矩形 5"/>
          <p:cNvSpPr/>
          <p:nvPr/>
        </p:nvSpPr>
        <p:spPr>
          <a:xfrm>
            <a:off x="1129829" y="2564904"/>
            <a:ext cx="9865096" cy="923330"/>
          </a:xfrm>
          <a:prstGeom prst="rect">
            <a:avLst/>
          </a:prstGeom>
        </p:spPr>
        <p:txBody>
          <a:bodyPr wrap="square">
            <a:spAutoFit/>
          </a:bodyPr>
          <a:lstStyle/>
          <a:p>
            <a:r>
              <a:rPr lang="zh-CN" altLang="en-US" dirty="0" smtClean="0">
                <a:latin typeface="+mn-ea"/>
                <a:ea typeface="+mn-ea"/>
              </a:rPr>
              <a:t>应根据施工进度计划编制资金使用计划。</a:t>
            </a:r>
            <a:endParaRPr lang="zh-CN" altLang="en-US" dirty="0" smtClean="0">
              <a:latin typeface="+mn-ea"/>
              <a:ea typeface="+mn-ea"/>
            </a:endParaRPr>
          </a:p>
          <a:p>
            <a:r>
              <a:rPr lang="zh-CN" altLang="en-US" dirty="0" smtClean="0">
                <a:latin typeface="+mn-ea"/>
                <a:ea typeface="+mn-ea"/>
              </a:rPr>
              <a:t>在制定准备工作计划时，应确定各项工作的要求、完成时间及有关责任人，使准备工作有计划、有步骤、分阶段进行。其具体表格形式如表</a:t>
            </a:r>
            <a:r>
              <a:rPr lang="en-US" altLang="zh-CN" dirty="0" smtClean="0">
                <a:latin typeface="+mn-ea"/>
                <a:ea typeface="+mn-ea"/>
              </a:rPr>
              <a:t>5 - 8 </a:t>
            </a:r>
            <a:r>
              <a:rPr lang="zh-CN" altLang="en-US" dirty="0" smtClean="0">
                <a:latin typeface="+mn-ea"/>
                <a:ea typeface="+mn-ea"/>
              </a:rPr>
              <a:t>所示。</a:t>
            </a:r>
            <a:endParaRPr lang="zh-CN" altLang="en-US" dirty="0">
              <a:latin typeface="+mn-ea"/>
              <a:ea typeface="+mn-ea"/>
            </a:endParaRPr>
          </a:p>
        </p:txBody>
      </p:sp>
      <p:sp>
        <p:nvSpPr>
          <p:cNvPr id="9" name="矩形 8"/>
          <p:cNvSpPr/>
          <p:nvPr/>
        </p:nvSpPr>
        <p:spPr>
          <a:xfrm>
            <a:off x="4506654" y="3789040"/>
            <a:ext cx="2031325" cy="369332"/>
          </a:xfrm>
          <a:prstGeom prst="rect">
            <a:avLst/>
          </a:prstGeom>
        </p:spPr>
        <p:txBody>
          <a:bodyPr wrap="none">
            <a:spAutoFit/>
          </a:bodyPr>
          <a:lstStyle/>
          <a:p>
            <a:r>
              <a:rPr lang="zh-CN" altLang="en-US" dirty="0" smtClean="0"/>
              <a:t>施工准备工作计划</a:t>
            </a:r>
            <a:endParaRPr lang="zh-CN" altLang="en-US" dirty="0"/>
          </a:p>
        </p:txBody>
      </p:sp>
    </p:spTree>
  </p:cSld>
  <p:clrMapOvr>
    <a:masterClrMapping/>
  </p:clrMapOvr>
  <p:transition spd="slow" advTm="514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417861" y="-25643"/>
            <a:ext cx="5041900" cy="646331"/>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lvl="1">
              <a:lnSpc>
                <a:spcPct val="200000"/>
              </a:lnSpc>
              <a:defRPr/>
            </a:pPr>
            <a:r>
              <a:rPr lang="zh-CN" altLang="en-US" dirty="0">
                <a:solidFill>
                  <a:schemeClr val="accent2"/>
                </a:solidFill>
                <a:latin typeface="+mn-ea"/>
                <a:ea typeface="+mn-ea"/>
              </a:rPr>
              <a:t>单元五　单位工程施工组织设计</a:t>
            </a:r>
            <a:endParaRPr lang="en-US" altLang="zh-CN" dirty="0">
              <a:solidFill>
                <a:schemeClr val="accent2"/>
              </a:solidFill>
              <a:latin typeface="+mn-ea"/>
              <a:ea typeface="+mn-ea"/>
            </a:endParaRPr>
          </a:p>
        </p:txBody>
      </p:sp>
      <p:sp>
        <p:nvSpPr>
          <p:cNvPr id="27650" name="TextBox 55"/>
          <p:cNvSpPr txBox="1">
            <a:spLocks noChangeArrowheads="1"/>
          </p:cNvSpPr>
          <p:nvPr/>
        </p:nvSpPr>
        <p:spPr bwMode="auto">
          <a:xfrm>
            <a:off x="0" y="144487"/>
            <a:ext cx="1065213" cy="338554"/>
          </a:xfrm>
          <a:prstGeom prst="rect">
            <a:avLst/>
          </a:prstGeom>
          <a:noFill/>
          <a:ln w="9525">
            <a:noFill/>
            <a:miter lim="800000"/>
          </a:ln>
        </p:spPr>
        <p:txBody>
          <a:bodyPr>
            <a:spAutoFit/>
          </a:bodyPr>
          <a:lstStyle/>
          <a:p>
            <a:pPr algn="r">
              <a:buFont typeface="Arial" panose="020B0604020202020204" pitchFamily="34" charset="0"/>
              <a:buNone/>
            </a:pPr>
            <a:r>
              <a:rPr lang="en-US" altLang="zh-CN" sz="1600" dirty="0">
                <a:solidFill>
                  <a:schemeClr val="accent2"/>
                </a:solidFill>
              </a:rPr>
              <a:t>Part </a:t>
            </a:r>
            <a:r>
              <a:rPr lang="en-US" altLang="zh-CN" sz="1600" dirty="0" smtClean="0">
                <a:solidFill>
                  <a:schemeClr val="accent2"/>
                </a:solidFill>
              </a:rPr>
              <a:t>5 </a:t>
            </a:r>
            <a:endParaRPr lang="zh-CN" altLang="en-US" sz="1600" dirty="0">
              <a:solidFill>
                <a:schemeClr val="accent2"/>
              </a:solidFill>
            </a:endParaRPr>
          </a:p>
        </p:txBody>
      </p:sp>
      <p:grpSp>
        <p:nvGrpSpPr>
          <p:cNvPr id="2" name="组合 3"/>
          <p:cNvGrpSpPr/>
          <p:nvPr/>
        </p:nvGrpSpPr>
        <p:grpSpPr bwMode="auto">
          <a:xfrm>
            <a:off x="858838"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11" name="TextBox 10"/>
          <p:cNvSpPr txBox="1"/>
          <p:nvPr/>
        </p:nvSpPr>
        <p:spPr>
          <a:xfrm>
            <a:off x="4908550" y="1455738"/>
            <a:ext cx="6840538" cy="460375"/>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a:t>
            </a:r>
            <a:r>
              <a:rPr lang="zh-CN" altLang="en-US" sz="2400" dirty="0" smtClean="0"/>
              <a:t>概述</a:t>
            </a:r>
            <a:endParaRPr lang="zh-CN" altLang="en-US" sz="2400" dirty="0">
              <a:solidFill>
                <a:schemeClr val="accent1"/>
              </a:solidFill>
              <a:latin typeface="+mn-ea"/>
              <a:ea typeface="+mn-ea"/>
            </a:endParaRPr>
          </a:p>
        </p:txBody>
      </p:sp>
      <p:sp>
        <p:nvSpPr>
          <p:cNvPr id="12" name="TextBox 11"/>
          <p:cNvSpPr txBox="1"/>
          <p:nvPr/>
        </p:nvSpPr>
        <p:spPr>
          <a:xfrm>
            <a:off x="4906900" y="2081213"/>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a:t>
            </a:r>
            <a:r>
              <a:rPr lang="zh-CN" altLang="en-US" sz="2400" dirty="0" smtClean="0"/>
              <a:t>工程概况</a:t>
            </a:r>
            <a:endParaRPr lang="zh-CN" altLang="en-US" sz="2400" dirty="0">
              <a:solidFill>
                <a:schemeClr val="accent1"/>
              </a:solidFill>
              <a:latin typeface="+mn-ea"/>
              <a:ea typeface="+mn-ea"/>
            </a:endParaRPr>
          </a:p>
        </p:txBody>
      </p:sp>
      <p:sp>
        <p:nvSpPr>
          <p:cNvPr id="13" name="TextBox 12"/>
          <p:cNvSpPr txBox="1"/>
          <p:nvPr/>
        </p:nvSpPr>
        <p:spPr>
          <a:xfrm>
            <a:off x="4908550" y="2713393"/>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3</a:t>
            </a:r>
            <a:r>
              <a:rPr lang="zh-CN" altLang="en-US" sz="2400" dirty="0">
                <a:latin typeface="+mn-ea"/>
                <a:ea typeface="+mn-ea"/>
              </a:rPr>
              <a:t>　</a:t>
            </a:r>
            <a:r>
              <a:rPr lang="zh-CN" altLang="en-US" sz="2400" dirty="0" smtClean="0"/>
              <a:t>施工部署</a:t>
            </a:r>
            <a:endParaRPr lang="zh-CN" altLang="en-US" sz="2400" dirty="0">
              <a:solidFill>
                <a:schemeClr val="accent1"/>
              </a:solidFill>
              <a:latin typeface="+mn-ea"/>
              <a:ea typeface="+mn-ea"/>
            </a:endParaRPr>
          </a:p>
        </p:txBody>
      </p:sp>
      <p:sp>
        <p:nvSpPr>
          <p:cNvPr id="22" name="TextBox 21"/>
          <p:cNvSpPr txBox="1"/>
          <p:nvPr/>
        </p:nvSpPr>
        <p:spPr>
          <a:xfrm>
            <a:off x="4908550" y="3337729"/>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4</a:t>
            </a:r>
            <a:r>
              <a:rPr lang="zh-CN" altLang="en-US" sz="2400" dirty="0">
                <a:latin typeface="+mn-ea"/>
                <a:ea typeface="+mn-ea"/>
              </a:rPr>
              <a:t>　</a:t>
            </a:r>
            <a:r>
              <a:rPr lang="zh-CN" altLang="en-US" sz="2400" dirty="0" smtClean="0"/>
              <a:t>施工方案的设计</a:t>
            </a:r>
            <a:endParaRPr lang="zh-CN" altLang="en-US" sz="2400" dirty="0">
              <a:solidFill>
                <a:schemeClr val="accent1"/>
              </a:solidFill>
              <a:latin typeface="+mn-ea"/>
              <a:ea typeface="+mn-ea"/>
            </a:endParaRPr>
          </a:p>
        </p:txBody>
      </p:sp>
      <p:sp>
        <p:nvSpPr>
          <p:cNvPr id="23" name="TextBox 22"/>
          <p:cNvSpPr txBox="1"/>
          <p:nvPr/>
        </p:nvSpPr>
        <p:spPr>
          <a:xfrm>
            <a:off x="4904338" y="3950046"/>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5</a:t>
            </a:r>
            <a:r>
              <a:rPr lang="zh-CN" altLang="en-US" sz="2400" dirty="0">
                <a:latin typeface="+mn-ea"/>
                <a:ea typeface="+mn-ea"/>
              </a:rPr>
              <a:t>　</a:t>
            </a:r>
            <a:r>
              <a:rPr lang="zh-CN" altLang="en-US" sz="2400" dirty="0" smtClean="0"/>
              <a:t>单位工程施工进度计划</a:t>
            </a:r>
            <a:endParaRPr lang="zh-CN" altLang="en-US" sz="2400" dirty="0">
              <a:solidFill>
                <a:schemeClr val="accent1"/>
              </a:solidFill>
              <a:latin typeface="+mn-ea"/>
              <a:ea typeface="+mn-ea"/>
            </a:endParaRPr>
          </a:p>
        </p:txBody>
      </p:sp>
      <p:sp>
        <p:nvSpPr>
          <p:cNvPr id="24" name="TextBox 23"/>
          <p:cNvSpPr txBox="1"/>
          <p:nvPr/>
        </p:nvSpPr>
        <p:spPr>
          <a:xfrm>
            <a:off x="4946015" y="5373259"/>
            <a:ext cx="6840538" cy="460375"/>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7</a:t>
            </a:r>
            <a:r>
              <a:rPr lang="zh-CN" altLang="en-US" sz="2400" dirty="0">
                <a:latin typeface="+mn-ea"/>
                <a:ea typeface="+mn-ea"/>
              </a:rPr>
              <a:t>　</a:t>
            </a:r>
            <a:r>
              <a:rPr lang="zh-CN" altLang="en-US" sz="2400" dirty="0" smtClean="0"/>
              <a:t>施工现场平面图设计</a:t>
            </a:r>
            <a:endParaRPr lang="zh-CN" altLang="en-US" sz="2400" dirty="0">
              <a:solidFill>
                <a:schemeClr val="accent1"/>
              </a:solidFill>
              <a:latin typeface="+mn-ea"/>
              <a:ea typeface="+mn-ea"/>
            </a:endParaRPr>
          </a:p>
        </p:txBody>
      </p:sp>
      <p:sp>
        <p:nvSpPr>
          <p:cNvPr id="3" name="TextBox 22"/>
          <p:cNvSpPr txBox="1"/>
          <p:nvPr/>
        </p:nvSpPr>
        <p:spPr>
          <a:xfrm>
            <a:off x="4908783" y="4437091"/>
            <a:ext cx="6840538" cy="829945"/>
          </a:xfrm>
          <a:prstGeom prst="rect">
            <a:avLst/>
          </a:prstGeom>
          <a:noFill/>
        </p:spPr>
        <p:txBody>
          <a:bodyPr>
            <a:spAutoFit/>
          </a:bodyPr>
          <a:p>
            <a:pPr algn="l">
              <a:buClrTx/>
              <a:buSzTx/>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6</a:t>
            </a:r>
            <a:r>
              <a:rPr lang="zh-CN" altLang="en-US" sz="2400" dirty="0">
                <a:latin typeface="+mn-ea"/>
                <a:ea typeface="+mn-ea"/>
              </a:rPr>
              <a:t>　</a:t>
            </a:r>
            <a:r>
              <a:rPr lang="zh-CN" altLang="en-US" sz="2400" dirty="0" smtClean="0">
                <a:sym typeface="+mn-ea"/>
              </a:rPr>
              <a:t>施工准备工作计划与资源配置计划编</a:t>
            </a:r>
            <a:r>
              <a:rPr lang="en-US" altLang="zh-CN" sz="2400" dirty="0" smtClean="0">
                <a:sym typeface="+mn-ea"/>
              </a:rPr>
              <a:t>   </a:t>
            </a:r>
            <a:endParaRPr lang="en-US" altLang="zh-CN" sz="2400" dirty="0" smtClean="0">
              <a:sym typeface="+mn-ea"/>
            </a:endParaRPr>
          </a:p>
          <a:p>
            <a:pPr algn="l">
              <a:buClrTx/>
              <a:buSzTx/>
              <a:buFont typeface="Arial" panose="020B0604020202020204" pitchFamily="34" charset="0"/>
              <a:buNone/>
              <a:defRPr/>
            </a:pPr>
            <a:r>
              <a:rPr lang="en-US" altLang="zh-CN" sz="2400" dirty="0" smtClean="0">
                <a:sym typeface="+mn-ea"/>
              </a:rPr>
              <a:t>                    </a:t>
            </a:r>
            <a:r>
              <a:rPr lang="zh-CN" altLang="en-US" sz="2400" dirty="0" smtClean="0">
                <a:sym typeface="+mn-ea"/>
              </a:rPr>
              <a:t>制与评价</a:t>
            </a:r>
            <a:endParaRPr lang="zh-CN" altLang="en-US" sz="2400" dirty="0" smtClean="0"/>
          </a:p>
        </p:txBody>
      </p:sp>
      <p:sp>
        <p:nvSpPr>
          <p:cNvPr id="4" name="文本框 3"/>
          <p:cNvSpPr txBox="1"/>
          <p:nvPr/>
        </p:nvSpPr>
        <p:spPr>
          <a:xfrm>
            <a:off x="4907915" y="5939790"/>
            <a:ext cx="7100570" cy="829945"/>
          </a:xfrm>
          <a:prstGeom prst="rect">
            <a:avLst/>
          </a:prstGeom>
          <a:noFill/>
        </p:spPr>
        <p:txBody>
          <a:bodyPr wrap="square" rtlCol="0" anchor="t">
            <a:spAutoFit/>
          </a:bodyPr>
          <a:p>
            <a:pPr algn="l">
              <a:buClrTx/>
              <a:buSzTx/>
              <a:buFont typeface="Arial" panose="020B0604020202020204" pitchFamily="34" charset="0"/>
              <a:buNone/>
              <a:defRPr/>
            </a:pPr>
            <a:r>
              <a:rPr lang="zh-CN" altLang="en-US" sz="2400" dirty="0">
                <a:latin typeface="+mn-ea"/>
                <a:ea typeface="+mn-ea"/>
                <a:sym typeface="+mn-ea"/>
              </a:rPr>
              <a:t>学习任务</a:t>
            </a:r>
            <a:r>
              <a:rPr lang="en-US" altLang="zh-CN" sz="2400" dirty="0">
                <a:latin typeface="+mn-ea"/>
                <a:ea typeface="+mn-ea"/>
                <a:sym typeface="+mn-ea"/>
              </a:rPr>
              <a:t>8</a:t>
            </a:r>
            <a:r>
              <a:rPr lang="zh-CN" altLang="en-US" dirty="0">
                <a:latin typeface="+mn-ea"/>
                <a:ea typeface="+mn-ea"/>
                <a:sym typeface="+mn-ea"/>
              </a:rPr>
              <a:t>　</a:t>
            </a:r>
            <a:r>
              <a:rPr lang="zh-CN" altLang="en-US" sz="2400" dirty="0" smtClean="0">
                <a:sym typeface="+mn-ea"/>
              </a:rPr>
              <a:t>施工现场技术组织措施与技术经济分析</a:t>
            </a:r>
            <a:endParaRPr lang="zh-CN" altLang="en-US" sz="2400" dirty="0" smtClean="0"/>
          </a:p>
          <a:p>
            <a:pPr algn="l">
              <a:buClrTx/>
              <a:buSzTx/>
              <a:buFont typeface="Arial" panose="020B0604020202020204" pitchFamily="34" charset="0"/>
              <a:buNone/>
              <a:defRPr/>
            </a:pPr>
            <a:endParaRPr lang="zh-CN" altLang="en-US" sz="2400" dirty="0" smtClean="0"/>
          </a:p>
        </p:txBody>
      </p:sp>
    </p:spTree>
  </p:cSld>
  <p:clrMapOvr>
    <a:masterClrMapping/>
  </p:clrMapOvr>
  <p:transition spd="slow" advTm="6532">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337741" y="2060848"/>
            <a:ext cx="4248472" cy="1754326"/>
          </a:xfrm>
          <a:prstGeom prst="rect">
            <a:avLst/>
          </a:prstGeom>
          <a:noFill/>
          <a:ln w="9525">
            <a:noFill/>
            <a:miter lim="800000"/>
          </a:ln>
        </p:spPr>
        <p:txBody>
          <a:bodyPr wrap="square">
            <a:spAutoFit/>
          </a:bodyPr>
          <a:lstStyle/>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二、资源配置计划的编制</a:t>
            </a:r>
            <a:endParaRPr lang="zh-CN" altLang="en-US" dirty="0" smtClean="0">
              <a:latin typeface="+mn-ea"/>
              <a:ea typeface="+mn-ea"/>
            </a:endParaRPr>
          </a:p>
          <a:p>
            <a:pPr>
              <a:lnSpc>
                <a:spcPct val="150000"/>
              </a:lnSpc>
            </a:pPr>
            <a:r>
              <a:rPr lang="zh-CN" altLang="en-US" dirty="0" smtClean="0">
                <a:latin typeface="+mn-ea"/>
                <a:ea typeface="+mn-ea"/>
              </a:rPr>
              <a:t>（一）劳动力配置计划</a:t>
            </a:r>
            <a:endParaRPr lang="en-US" altLang="zh-CN" dirty="0" smtClean="0">
              <a:latin typeface="+mn-ea"/>
              <a:ea typeface="+mn-ea"/>
            </a:endParaRPr>
          </a:p>
          <a:p>
            <a:pPr>
              <a:lnSpc>
                <a:spcPct val="150000"/>
              </a:lnSpc>
            </a:pPr>
            <a:r>
              <a:rPr lang="zh-CN" altLang="en-US" dirty="0" smtClean="0">
                <a:latin typeface="+mn-ea"/>
                <a:ea typeface="+mn-ea"/>
              </a:rPr>
              <a:t>（二）主要材料配置计划</a:t>
            </a:r>
            <a:endParaRPr lang="en-US" altLang="zh-CN" dirty="0" smtClean="0">
              <a:latin typeface="+mn-ea"/>
              <a:ea typeface="+mn-ea"/>
            </a:endParaRPr>
          </a:p>
        </p:txBody>
      </p:sp>
      <p:pic>
        <p:nvPicPr>
          <p:cNvPr id="2050"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722117" y="1387469"/>
            <a:ext cx="7567613" cy="1820863"/>
          </a:xfrm>
          <a:prstGeom prst="rect">
            <a:avLst/>
          </a:prstGeom>
          <a:noFill/>
          <a:ln w="9525">
            <a:noFill/>
            <a:miter lim="800000"/>
            <a:headEnd/>
            <a:tailEnd/>
          </a:ln>
        </p:spPr>
      </p:pic>
      <p:pic>
        <p:nvPicPr>
          <p:cNvPr id="2051"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722117" y="4149080"/>
            <a:ext cx="7537450" cy="2087563"/>
          </a:xfrm>
          <a:prstGeom prst="rect">
            <a:avLst/>
          </a:prstGeom>
          <a:noFill/>
          <a:ln w="9525">
            <a:noFill/>
            <a:miter lim="800000"/>
            <a:headEnd/>
            <a:tailEnd/>
          </a:ln>
        </p:spPr>
      </p:pic>
      <p:sp>
        <p:nvSpPr>
          <p:cNvPr id="8" name="TextBox 55"/>
          <p:cNvSpPr txBox="1">
            <a:spLocks noChangeArrowheads="1"/>
          </p:cNvSpPr>
          <p:nvPr/>
        </p:nvSpPr>
        <p:spPr bwMode="auto">
          <a:xfrm>
            <a:off x="-285478"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0" name="TextBox 7"/>
          <p:cNvSpPr txBox="1"/>
          <p:nvPr/>
        </p:nvSpPr>
        <p:spPr>
          <a:xfrm>
            <a:off x="1365250" y="118373"/>
            <a:ext cx="9045575" cy="646331"/>
          </a:xfrm>
          <a:prstGeom prst="rect">
            <a:avLst/>
          </a:prstGeom>
          <a:noFill/>
        </p:spPr>
        <p:txBody>
          <a:bodyPr wrap="square" rtlCol="0">
            <a:spAutoFit/>
          </a:bodyPr>
          <a:lstStyle/>
          <a:p>
            <a:r>
              <a:rPr lang="zh-CN" altLang="en-US" dirty="0" smtClean="0">
                <a:solidFill>
                  <a:schemeClr val="accent2"/>
                </a:solidFill>
                <a:latin typeface="+mn-ea"/>
                <a:ea typeface="+mn-ea"/>
              </a:rPr>
              <a:t>施工准备工作计划与资源配置计划编制与评价</a:t>
            </a:r>
            <a:br>
              <a:rPr lang="zh-CN" altLang="en-US" dirty="0" smtClean="0">
                <a:solidFill>
                  <a:schemeClr val="accent2"/>
                </a:solidFill>
                <a:latin typeface="+mn-ea"/>
                <a:ea typeface="+mn-ea"/>
              </a:rPr>
            </a:b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908720"/>
            <a:ext cx="8136904" cy="458908"/>
          </a:xfrm>
          <a:prstGeom prst="rect">
            <a:avLst/>
          </a:prstGeom>
          <a:noFill/>
          <a:ln w="9525">
            <a:noFill/>
            <a:miter lim="800000"/>
          </a:ln>
        </p:spPr>
        <p:txBody>
          <a:bodyPr wrap="square">
            <a:spAutoFit/>
          </a:bodyPr>
          <a:lstStyle/>
          <a:p>
            <a:pPr>
              <a:lnSpc>
                <a:spcPct val="150000"/>
              </a:lnSpc>
            </a:pPr>
            <a:r>
              <a:rPr lang="zh-CN" altLang="en-US" dirty="0" smtClean="0">
                <a:latin typeface="+mn-ea"/>
                <a:ea typeface="+mn-ea"/>
              </a:rPr>
              <a:t>（三）施工机械、机具配置计划其表格形式如表所示。</a:t>
            </a:r>
            <a:endParaRPr lang="en-US" altLang="zh-CN" dirty="0">
              <a:latin typeface="+mn-ea"/>
              <a:ea typeface="+mn-ea"/>
            </a:endParaRPr>
          </a:p>
        </p:txBody>
      </p:sp>
      <p:sp>
        <p:nvSpPr>
          <p:cNvPr id="7" name="TextBox 6"/>
          <p:cNvSpPr txBox="1"/>
          <p:nvPr/>
        </p:nvSpPr>
        <p:spPr>
          <a:xfrm>
            <a:off x="913805" y="4034137"/>
            <a:ext cx="7920880" cy="369332"/>
          </a:xfrm>
          <a:prstGeom prst="rect">
            <a:avLst/>
          </a:prstGeom>
          <a:noFill/>
        </p:spPr>
        <p:txBody>
          <a:bodyPr wrap="square" rtlCol="0">
            <a:spAutoFit/>
          </a:bodyPr>
          <a:lstStyle/>
          <a:p>
            <a:r>
              <a:rPr lang="zh-CN" altLang="en-US" dirty="0" smtClean="0">
                <a:latin typeface="+mn-ea"/>
                <a:ea typeface="+mn-ea"/>
              </a:rPr>
              <a:t>（四）预制构件和半成品配置计划构件配置计划表格形式如表所示。</a:t>
            </a:r>
            <a:endParaRPr lang="zh-CN" altLang="en-US" dirty="0">
              <a:latin typeface="+mn-ea"/>
              <a:ea typeface="+mn-ea"/>
            </a:endParaRPr>
          </a:p>
        </p:txBody>
      </p:sp>
      <p:pic>
        <p:nvPicPr>
          <p:cNvPr id="259073" name="Picture 1" descr="C:\Users\Administrator\AppData\Roaming\Tencent\Users\1430847197\QQ\WinTemp\RichOle\`MM]DPY)4C2OK(PO_XACRA6.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487738" y="1924128"/>
            <a:ext cx="8787107" cy="1576880"/>
          </a:xfrm>
          <a:prstGeom prst="rect">
            <a:avLst/>
          </a:prstGeom>
          <a:noFill/>
        </p:spPr>
      </p:pic>
      <p:pic>
        <p:nvPicPr>
          <p:cNvPr id="259074" name="Picture 2" descr="C:\Users\Administrator\AppData\Roaming\Tencent\Users\1430847197\QQ\WinTemp\RichOle\H8QIGUY3WXZQ(E2X~~{8X1C.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337514" y="4676522"/>
            <a:ext cx="9009339" cy="1632798"/>
          </a:xfrm>
          <a:prstGeom prst="rect">
            <a:avLst/>
          </a:prstGeom>
          <a:noFill/>
        </p:spPr>
      </p:pic>
      <p:sp>
        <p:nvSpPr>
          <p:cNvPr id="9" name="TextBox 55"/>
          <p:cNvSpPr txBox="1">
            <a:spLocks noChangeArrowheads="1"/>
          </p:cNvSpPr>
          <p:nvPr/>
        </p:nvSpPr>
        <p:spPr bwMode="auto">
          <a:xfrm>
            <a:off x="-285478"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0" name="TextBox 7"/>
          <p:cNvSpPr txBox="1"/>
          <p:nvPr/>
        </p:nvSpPr>
        <p:spPr>
          <a:xfrm>
            <a:off x="1365250" y="118373"/>
            <a:ext cx="9045575" cy="646331"/>
          </a:xfrm>
          <a:prstGeom prst="rect">
            <a:avLst/>
          </a:prstGeom>
          <a:noFill/>
        </p:spPr>
        <p:txBody>
          <a:bodyPr wrap="square" rtlCol="0">
            <a:spAutoFit/>
          </a:bodyPr>
          <a:lstStyle/>
          <a:p>
            <a:r>
              <a:rPr lang="zh-CN" altLang="en-US" dirty="0" smtClean="0">
                <a:solidFill>
                  <a:schemeClr val="accent2"/>
                </a:solidFill>
                <a:latin typeface="+mn-ea"/>
                <a:ea typeface="+mn-ea"/>
              </a:rPr>
              <a:t>施工准备工作计划与资源配置计划编制与评价</a:t>
            </a:r>
            <a:br>
              <a:rPr lang="zh-CN" altLang="en-US" dirty="0" smtClean="0">
                <a:solidFill>
                  <a:schemeClr val="accent2"/>
                </a:solidFill>
                <a:latin typeface="+mn-ea"/>
                <a:ea typeface="+mn-ea"/>
              </a:rPr>
            </a:b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841797" y="836712"/>
            <a:ext cx="4248472" cy="5078313"/>
          </a:xfrm>
          <a:prstGeom prst="rect">
            <a:avLst/>
          </a:prstGeom>
          <a:noFill/>
          <a:ln w="9525">
            <a:noFill/>
            <a:miter lim="800000"/>
          </a:ln>
        </p:spPr>
        <p:txBody>
          <a:bodyPr wrap="square">
            <a:spAutoFit/>
          </a:bodyPr>
          <a:lstStyle/>
          <a:p>
            <a:pPr>
              <a:lnSpc>
                <a:spcPct val="150000"/>
              </a:lnSpc>
            </a:pP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三、单位工程施工进度计划评价指标（一）工期</a:t>
            </a: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endParaRPr lang="en-US" altLang="zh-CN" dirty="0" smtClean="0">
              <a:latin typeface="+mn-ea"/>
              <a:ea typeface="+mn-ea"/>
            </a:endParaRPr>
          </a:p>
          <a:p>
            <a:pPr>
              <a:lnSpc>
                <a:spcPct val="150000"/>
              </a:lnSpc>
            </a:pPr>
            <a:r>
              <a:rPr lang="zh-CN" altLang="en-US" dirty="0" smtClean="0">
                <a:latin typeface="+mn-ea"/>
                <a:ea typeface="+mn-ea"/>
              </a:rPr>
              <a:t>（二）建安工人日产值</a:t>
            </a:r>
            <a:endParaRPr lang="en-US" altLang="zh-CN" dirty="0" smtClean="0">
              <a:latin typeface="+mn-ea"/>
              <a:ea typeface="+mn-ea"/>
            </a:endParaRPr>
          </a:p>
          <a:p>
            <a:pPr>
              <a:lnSpc>
                <a:spcPct val="150000"/>
              </a:lnSpc>
            </a:pPr>
            <a:r>
              <a:rPr lang="zh-CN" altLang="en-US" dirty="0" smtClean="0">
                <a:latin typeface="+mn-ea"/>
                <a:ea typeface="+mn-ea"/>
              </a:rPr>
              <a:t>（三）工日节约率</a:t>
            </a:r>
            <a:endParaRPr lang="en-US" altLang="zh-CN" dirty="0" smtClean="0">
              <a:latin typeface="+mn-ea"/>
              <a:ea typeface="+mn-ea"/>
            </a:endParaRPr>
          </a:p>
          <a:p>
            <a:pPr>
              <a:lnSpc>
                <a:spcPct val="150000"/>
              </a:lnSpc>
            </a:pPr>
            <a:r>
              <a:rPr lang="zh-CN" altLang="en-US" dirty="0" smtClean="0">
                <a:latin typeface="+mn-ea"/>
                <a:ea typeface="+mn-ea"/>
              </a:rPr>
              <a:t>（四）劳动量消耗的均衡性</a:t>
            </a:r>
            <a:endParaRPr lang="en-US" altLang="zh-CN" dirty="0">
              <a:latin typeface="+mn-ea"/>
              <a:ea typeface="+mn-ea"/>
            </a:endParaRPr>
          </a:p>
        </p:txBody>
      </p:sp>
      <p:sp>
        <p:nvSpPr>
          <p:cNvPr id="9" name="矩形 8"/>
          <p:cNvSpPr/>
          <p:nvPr/>
        </p:nvSpPr>
        <p:spPr>
          <a:xfrm>
            <a:off x="2641997" y="2610778"/>
            <a:ext cx="7416824" cy="1754326"/>
          </a:xfrm>
          <a:prstGeom prst="rect">
            <a:avLst/>
          </a:prstGeom>
        </p:spPr>
        <p:txBody>
          <a:bodyPr wrap="square">
            <a:spAutoFit/>
          </a:bodyPr>
          <a:lstStyle/>
          <a:p>
            <a:pPr>
              <a:lnSpc>
                <a:spcPct val="150000"/>
              </a:lnSpc>
            </a:pPr>
            <a:r>
              <a:rPr lang="zh-CN" altLang="en-US" dirty="0" smtClean="0">
                <a:latin typeface="+mn-ea"/>
                <a:ea typeface="+mn-ea"/>
              </a:rPr>
              <a:t>施工进度计划的工期应符合合同工期要求，并在可能的情况下缩短工期，保证工程早日交付使用，取得较好的经济效果。</a:t>
            </a:r>
            <a:endParaRPr lang="zh-CN" altLang="en-US" dirty="0" smtClean="0">
              <a:latin typeface="+mn-ea"/>
              <a:ea typeface="+mn-ea"/>
            </a:endParaRPr>
          </a:p>
          <a:p>
            <a:pPr>
              <a:lnSpc>
                <a:spcPct val="150000"/>
              </a:lnSpc>
            </a:pPr>
            <a:r>
              <a:rPr lang="zh-CN" altLang="en-US" dirty="0" smtClean="0">
                <a:latin typeface="+mn-ea"/>
                <a:ea typeface="+mn-ea"/>
              </a:rPr>
              <a:t>提前时间</a:t>
            </a:r>
            <a:r>
              <a:rPr lang="en-US" altLang="zh-CN" dirty="0" smtClean="0">
                <a:latin typeface="+mn-ea"/>
                <a:ea typeface="+mn-ea"/>
              </a:rPr>
              <a:t>= </a:t>
            </a:r>
            <a:r>
              <a:rPr lang="zh-CN" altLang="en-US" dirty="0" smtClean="0">
                <a:latin typeface="+mn-ea"/>
                <a:ea typeface="+mn-ea"/>
              </a:rPr>
              <a:t>合同工期</a:t>
            </a:r>
            <a:r>
              <a:rPr lang="en-US" altLang="zh-CN" dirty="0" smtClean="0">
                <a:latin typeface="+mn-ea"/>
                <a:ea typeface="+mn-ea"/>
              </a:rPr>
              <a:t>- </a:t>
            </a:r>
            <a:r>
              <a:rPr lang="zh-CN" altLang="en-US" dirty="0" smtClean="0">
                <a:latin typeface="+mn-ea"/>
                <a:ea typeface="+mn-ea"/>
              </a:rPr>
              <a:t>计划（或计算）工期</a:t>
            </a:r>
            <a:endParaRPr lang="zh-CN" altLang="en-US" dirty="0" smtClean="0">
              <a:latin typeface="+mn-ea"/>
              <a:ea typeface="+mn-ea"/>
            </a:endParaRPr>
          </a:p>
          <a:p>
            <a:pPr>
              <a:lnSpc>
                <a:spcPct val="150000"/>
              </a:lnSpc>
            </a:pPr>
            <a:r>
              <a:rPr lang="zh-CN" altLang="en-US" dirty="0" smtClean="0">
                <a:latin typeface="+mn-ea"/>
                <a:ea typeface="+mn-ea"/>
              </a:rPr>
              <a:t>节约时间</a:t>
            </a:r>
            <a:r>
              <a:rPr lang="en-US" altLang="zh-CN" dirty="0" smtClean="0">
                <a:latin typeface="+mn-ea"/>
                <a:ea typeface="+mn-ea"/>
              </a:rPr>
              <a:t>= </a:t>
            </a:r>
            <a:r>
              <a:rPr lang="zh-CN" altLang="en-US" dirty="0" smtClean="0">
                <a:latin typeface="+mn-ea"/>
                <a:ea typeface="+mn-ea"/>
              </a:rPr>
              <a:t>定额工期</a:t>
            </a:r>
            <a:r>
              <a:rPr lang="en-US" altLang="zh-CN" dirty="0" smtClean="0">
                <a:latin typeface="+mn-ea"/>
                <a:ea typeface="+mn-ea"/>
              </a:rPr>
              <a:t>- </a:t>
            </a:r>
            <a:r>
              <a:rPr lang="zh-CN" altLang="en-US" dirty="0" smtClean="0">
                <a:latin typeface="+mn-ea"/>
                <a:ea typeface="+mn-ea"/>
              </a:rPr>
              <a:t>计划（或计算）工期</a:t>
            </a:r>
            <a:endParaRPr lang="zh-CN" altLang="en-US" dirty="0">
              <a:latin typeface="+mn-ea"/>
              <a:ea typeface="+mn-ea"/>
            </a:endParaRPr>
          </a:p>
        </p:txBody>
      </p:sp>
      <p:sp>
        <p:nvSpPr>
          <p:cNvPr id="8" name="TextBox 55"/>
          <p:cNvSpPr txBox="1">
            <a:spLocks noChangeArrowheads="1"/>
          </p:cNvSpPr>
          <p:nvPr/>
        </p:nvSpPr>
        <p:spPr bwMode="auto">
          <a:xfrm>
            <a:off x="-285478" y="130839"/>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0" name="TextBox 7"/>
          <p:cNvSpPr txBox="1"/>
          <p:nvPr/>
        </p:nvSpPr>
        <p:spPr>
          <a:xfrm>
            <a:off x="1365250" y="118373"/>
            <a:ext cx="9045575" cy="646331"/>
          </a:xfrm>
          <a:prstGeom prst="rect">
            <a:avLst/>
          </a:prstGeom>
          <a:noFill/>
        </p:spPr>
        <p:txBody>
          <a:bodyPr wrap="square" rtlCol="0">
            <a:spAutoFit/>
          </a:bodyPr>
          <a:lstStyle/>
          <a:p>
            <a:r>
              <a:rPr lang="zh-CN" altLang="en-US" dirty="0" smtClean="0">
                <a:solidFill>
                  <a:schemeClr val="accent2"/>
                </a:solidFill>
                <a:latin typeface="+mn-ea"/>
                <a:ea typeface="+mn-ea"/>
              </a:rPr>
              <a:t>施工准备工作计划与资源配置计划编制与评价</a:t>
            </a:r>
            <a:br>
              <a:rPr lang="zh-CN" altLang="en-US" dirty="0" smtClean="0">
                <a:solidFill>
                  <a:schemeClr val="accent2"/>
                </a:solidFill>
                <a:latin typeface="+mn-ea"/>
                <a:ea typeface="+mn-ea"/>
              </a:rPr>
            </a:b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dirty="0" smtClean="0">
                <a:solidFill>
                  <a:srgbClr val="FFFFFF"/>
                </a:solidFill>
                <a:latin typeface="Impact" panose="020B0806030902050204" pitchFamily="34" charset="0"/>
                <a:ea typeface="黑体" panose="02010609060101010101" pitchFamily="49" charset="-122"/>
              </a:rPr>
              <a:t>7</a:t>
            </a:r>
            <a:endParaRPr lang="zh-CN" altLang="en-US" sz="5800"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1951038"/>
            <a:ext cx="5262979"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smtClean="0">
                <a:latin typeface="+mn-ea"/>
                <a:ea typeface="+mn-ea"/>
              </a:rPr>
              <a:t>施工现场平面图设计</a:t>
            </a:r>
            <a:endParaRPr lang="zh-CN" altLang="en-US" sz="4400" dirty="0">
              <a:latin typeface="+mn-ea"/>
              <a:ea typeface="+mn-ea"/>
            </a:endParaRPr>
          </a:p>
        </p:txBody>
      </p:sp>
      <p:sp>
        <p:nvSpPr>
          <p:cNvPr id="9" name="文本框 9"/>
          <p:cNvSpPr txBox="1">
            <a:spLocks noChangeArrowheads="1"/>
          </p:cNvSpPr>
          <p:nvPr/>
        </p:nvSpPr>
        <p:spPr bwMode="auto">
          <a:xfrm>
            <a:off x="1562100" y="4351338"/>
            <a:ext cx="6153150" cy="868956"/>
          </a:xfrm>
          <a:prstGeom prst="rect">
            <a:avLst/>
          </a:prstGeom>
          <a:noFill/>
          <a:ln w="9525">
            <a:noFill/>
            <a:miter lim="800000"/>
          </a:ln>
        </p:spPr>
        <p:txBody>
          <a:bodyPr lIns="0" tIns="0" rIns="0" bIns="0">
            <a:spAutoFit/>
          </a:bodyPr>
          <a:lstStyle/>
          <a:p>
            <a:pPr>
              <a:lnSpc>
                <a:spcPct val="150000"/>
              </a:lnSpc>
            </a:pPr>
            <a:r>
              <a:rPr lang="zh-CN" altLang="en-US" sz="2000" dirty="0" smtClean="0">
                <a:latin typeface="+mn-ea"/>
                <a:ea typeface="+mn-ea"/>
              </a:rPr>
              <a:t>掌握施工现场平面图设计所包含的内容和设计步骤，熟悉施工平面图的布置要点，会进行施工现场平面图设计。</a:t>
            </a:r>
            <a:endParaRPr lang="zh-CN" altLang="en-US" sz="2000" dirty="0">
              <a:latin typeface="+mn-ea"/>
              <a:ea typeface="+mn-ea"/>
            </a:endParaRPr>
          </a:p>
        </p:txBody>
      </p:sp>
      <p:grpSp>
        <p:nvGrpSpPr>
          <p:cNvPr id="2"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769938" y="765175"/>
            <a:ext cx="3095625" cy="1446550"/>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smtClean="0">
                <a:latin typeface="微软雅黑" panose="020B0503020204020204" pitchFamily="34" charset="-122"/>
                <a:ea typeface="微软雅黑" panose="020B0503020204020204" pitchFamily="34" charset="-122"/>
              </a:rPr>
              <a:t>7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smtClean="0">
                <a:latin typeface="+mn-ea"/>
                <a:ea typeface="+mn-ea"/>
              </a:rPr>
              <a:t>知识链接</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4758805" y="1086991"/>
            <a:ext cx="7676280" cy="5078313"/>
          </a:xfrm>
          <a:prstGeom prst="rect">
            <a:avLst/>
          </a:prstGeom>
          <a:noFill/>
          <a:ln w="9525">
            <a:noFill/>
            <a:miter lim="800000"/>
          </a:ln>
          <a:effectLst/>
        </p:spPr>
        <p:txBody>
          <a:bodyPr wrap="square">
            <a:spAutoFit/>
          </a:bodyPr>
          <a:lstStyle/>
          <a:p>
            <a:pPr>
              <a:lnSpc>
                <a:spcPct val="150000"/>
              </a:lnSpc>
            </a:pPr>
            <a:r>
              <a:rPr lang="zh-CN" altLang="en-US" dirty="0">
                <a:latin typeface="+mn-ea"/>
                <a:ea typeface="+mn-ea"/>
              </a:rPr>
              <a:t>一</a:t>
            </a:r>
            <a:r>
              <a:rPr lang="zh-CN" altLang="en-US" dirty="0" smtClean="0">
                <a:latin typeface="+mn-ea"/>
                <a:ea typeface="+mn-ea"/>
              </a:rPr>
              <a:t>、施工现场平面图设计的内容</a:t>
            </a:r>
            <a:endParaRPr lang="zh-CN" altLang="en-US" dirty="0">
              <a:latin typeface="+mn-ea"/>
              <a:ea typeface="+mn-ea"/>
            </a:endParaRPr>
          </a:p>
          <a:p>
            <a:pPr>
              <a:lnSpc>
                <a:spcPct val="150000"/>
              </a:lnSpc>
            </a:pPr>
            <a:r>
              <a:rPr lang="zh-CN" altLang="en-US" dirty="0" smtClean="0">
                <a:latin typeface="+mn-ea"/>
                <a:ea typeface="+mn-ea"/>
              </a:rPr>
              <a:t>二、施工现场平面图布置原则</a:t>
            </a:r>
            <a:endParaRPr lang="zh-CN" altLang="en-US" dirty="0">
              <a:latin typeface="+mn-ea"/>
              <a:ea typeface="+mn-ea"/>
            </a:endParaRPr>
          </a:p>
          <a:p>
            <a:pPr>
              <a:lnSpc>
                <a:spcPct val="150000"/>
              </a:lnSpc>
            </a:pPr>
            <a:r>
              <a:rPr lang="zh-CN" altLang="en-US" dirty="0" smtClean="0">
                <a:latin typeface="+mn-ea"/>
                <a:ea typeface="+mn-ea"/>
              </a:rPr>
              <a:t>三、施工现场平面图设计步骤</a:t>
            </a:r>
            <a:endParaRPr lang="en-US" altLang="zh-CN" dirty="0" smtClean="0">
              <a:latin typeface="+mn-ea"/>
              <a:ea typeface="+mn-ea"/>
            </a:endParaRPr>
          </a:p>
          <a:p>
            <a:pPr>
              <a:lnSpc>
                <a:spcPct val="150000"/>
              </a:lnSpc>
            </a:pPr>
            <a:r>
              <a:rPr lang="zh-CN" altLang="en-US" dirty="0" smtClean="0">
                <a:latin typeface="+mn-ea"/>
                <a:ea typeface="+mn-ea"/>
              </a:rPr>
              <a:t>四、施工平面图布置要点</a:t>
            </a:r>
            <a:endParaRPr lang="en-US" altLang="zh-CN" dirty="0" smtClean="0">
              <a:latin typeface="+mn-ea"/>
              <a:ea typeface="+mn-ea"/>
            </a:endParaRPr>
          </a:p>
          <a:p>
            <a:pPr>
              <a:lnSpc>
                <a:spcPct val="150000"/>
              </a:lnSpc>
            </a:pPr>
            <a:r>
              <a:rPr lang="zh-CN" altLang="en-US" dirty="0" smtClean="0">
                <a:latin typeface="+mn-ea"/>
                <a:ea typeface="+mn-ea"/>
              </a:rPr>
              <a:t>（一）有轨起重机（塔式起重机）的布置</a:t>
            </a:r>
            <a:endParaRPr lang="en-US" altLang="zh-CN" dirty="0" smtClean="0">
              <a:latin typeface="+mn-ea"/>
              <a:ea typeface="+mn-ea"/>
            </a:endParaRPr>
          </a:p>
          <a:p>
            <a:pPr>
              <a:lnSpc>
                <a:spcPct val="150000"/>
              </a:lnSpc>
            </a:pPr>
            <a:r>
              <a:rPr lang="zh-CN" altLang="en-US" dirty="0" smtClean="0">
                <a:latin typeface="+mn-ea"/>
                <a:ea typeface="+mn-ea"/>
              </a:rPr>
              <a:t>（二）固定式垂直运输机械布置</a:t>
            </a:r>
            <a:endParaRPr lang="en-US" altLang="zh-CN" dirty="0" smtClean="0">
              <a:latin typeface="+mn-ea"/>
              <a:ea typeface="+mn-ea"/>
            </a:endParaRPr>
          </a:p>
          <a:p>
            <a:pPr>
              <a:lnSpc>
                <a:spcPct val="150000"/>
              </a:lnSpc>
            </a:pPr>
            <a:r>
              <a:rPr lang="zh-CN" altLang="en-US" dirty="0" smtClean="0">
                <a:latin typeface="+mn-ea"/>
                <a:ea typeface="+mn-ea"/>
              </a:rPr>
              <a:t>（三）混凝土搅拌站的位置</a:t>
            </a:r>
            <a:endParaRPr lang="en-US" altLang="zh-CN" dirty="0" smtClean="0">
              <a:latin typeface="+mn-ea"/>
              <a:ea typeface="+mn-ea"/>
            </a:endParaRPr>
          </a:p>
          <a:p>
            <a:pPr>
              <a:lnSpc>
                <a:spcPct val="150000"/>
              </a:lnSpc>
            </a:pPr>
            <a:r>
              <a:rPr lang="zh-CN" altLang="en-US" dirty="0" smtClean="0">
                <a:latin typeface="+mn-ea"/>
                <a:ea typeface="+mn-ea"/>
              </a:rPr>
              <a:t>（四）材料及半成品的堆放位置</a:t>
            </a:r>
            <a:endParaRPr lang="en-US" altLang="zh-CN" dirty="0" smtClean="0">
              <a:latin typeface="+mn-ea"/>
              <a:ea typeface="+mn-ea"/>
            </a:endParaRPr>
          </a:p>
          <a:p>
            <a:pPr>
              <a:lnSpc>
                <a:spcPct val="150000"/>
              </a:lnSpc>
            </a:pPr>
            <a:r>
              <a:rPr lang="zh-CN" altLang="en-US" dirty="0" smtClean="0">
                <a:latin typeface="+mn-ea"/>
                <a:ea typeface="+mn-ea"/>
              </a:rPr>
              <a:t>（五）确定场内运输道路</a:t>
            </a:r>
            <a:endParaRPr lang="en-US" altLang="zh-CN" dirty="0" smtClean="0">
              <a:latin typeface="+mn-ea"/>
              <a:ea typeface="+mn-ea"/>
            </a:endParaRPr>
          </a:p>
          <a:p>
            <a:pPr>
              <a:lnSpc>
                <a:spcPct val="150000"/>
              </a:lnSpc>
            </a:pPr>
            <a:r>
              <a:rPr lang="zh-CN" altLang="en-US" dirty="0" smtClean="0">
                <a:latin typeface="+mn-ea"/>
                <a:ea typeface="+mn-ea"/>
              </a:rPr>
              <a:t>（六）临时设施的布置</a:t>
            </a:r>
            <a:endParaRPr lang="en-US" altLang="zh-CN" dirty="0" smtClean="0">
              <a:latin typeface="+mn-ea"/>
              <a:ea typeface="+mn-ea"/>
            </a:endParaRPr>
          </a:p>
          <a:p>
            <a:pPr>
              <a:lnSpc>
                <a:spcPct val="150000"/>
              </a:lnSpc>
            </a:pPr>
            <a:r>
              <a:rPr lang="zh-CN" altLang="en-US" dirty="0" smtClean="0">
                <a:latin typeface="+mn-ea"/>
                <a:ea typeface="+mn-ea"/>
              </a:rPr>
              <a:t>（七）临时水电管网的布置五、单位工程施工平面图的评价指标</a:t>
            </a:r>
            <a:endParaRPr lang="en-US" altLang="zh-CN" dirty="0" smtClean="0">
              <a:latin typeface="+mn-ea"/>
              <a:ea typeface="+mn-ea"/>
            </a:endParaRPr>
          </a:p>
          <a:p>
            <a:pPr>
              <a:lnSpc>
                <a:spcPct val="150000"/>
              </a:lnSpc>
            </a:pPr>
            <a:r>
              <a:rPr lang="zh-CN" altLang="en-US" dirty="0" smtClean="0">
                <a:latin typeface="+mn-ea"/>
                <a:ea typeface="+mn-ea"/>
              </a:rPr>
              <a:t>五、单位工程施工平面图的评价指标</a:t>
            </a:r>
            <a:endParaRPr lang="en-US" altLang="zh-CN" dirty="0" smtClean="0">
              <a:latin typeface="+mn-ea"/>
              <a:ea typeface="+mn-ea"/>
            </a:endParaRPr>
          </a:p>
        </p:txBody>
      </p:sp>
      <p:sp>
        <p:nvSpPr>
          <p:cNvPr id="12"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3"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4946253" y="1556792"/>
            <a:ext cx="4319588" cy="499624"/>
          </a:xfrm>
          <a:prstGeom prst="rect">
            <a:avLst/>
          </a:prstGeom>
          <a:noFill/>
          <a:ln w="9525">
            <a:noFill/>
            <a:miter lim="800000"/>
          </a:ln>
          <a:effectLst/>
        </p:spPr>
        <p:txBody>
          <a:bodyPr>
            <a:spAutoFit/>
          </a:bodyPr>
          <a:lstStyle/>
          <a:p>
            <a:pPr marL="342900" indent="-342900">
              <a:lnSpc>
                <a:spcPct val="150000"/>
              </a:lnSpc>
            </a:pPr>
            <a:r>
              <a:rPr lang="zh-CN" altLang="en-US" sz="2000" dirty="0" smtClean="0">
                <a:latin typeface="+mn-ea"/>
                <a:ea typeface="+mn-ea"/>
              </a:rPr>
              <a:t>一、施工现场平面图设计的内容</a:t>
            </a:r>
            <a:endParaRPr lang="zh-CN" altLang="en-US" sz="2000" dirty="0">
              <a:latin typeface="+mn-ea"/>
              <a:ea typeface="+mn-ea"/>
            </a:endParaRPr>
          </a:p>
        </p:txBody>
      </p:sp>
      <p:sp>
        <p:nvSpPr>
          <p:cNvPr id="11" name="TextBox 10"/>
          <p:cNvSpPr txBox="1"/>
          <p:nvPr/>
        </p:nvSpPr>
        <p:spPr>
          <a:xfrm>
            <a:off x="4946253" y="2305818"/>
            <a:ext cx="6264696" cy="3367397"/>
          </a:xfrm>
          <a:prstGeom prst="rect">
            <a:avLst/>
          </a:prstGeom>
          <a:noFill/>
        </p:spPr>
        <p:txBody>
          <a:bodyPr wrap="square" rtlCol="0">
            <a:spAutoFit/>
          </a:bodyPr>
          <a:lstStyle/>
          <a:p>
            <a:pPr>
              <a:lnSpc>
                <a:spcPct val="150000"/>
              </a:lnSpc>
            </a:pPr>
            <a:r>
              <a:rPr lang="zh-CN" altLang="en-US" dirty="0" smtClean="0">
                <a:latin typeface="+mn-ea"/>
                <a:ea typeface="+mn-ea"/>
              </a:rPr>
              <a:t>单位工程施工组织设计的施工现场平面图的绘制比例一般为</a:t>
            </a:r>
            <a:r>
              <a:rPr lang="en-US" altLang="zh-CN" dirty="0" smtClean="0">
                <a:latin typeface="+mn-ea"/>
                <a:ea typeface="+mn-ea"/>
              </a:rPr>
              <a:t>1:500 </a:t>
            </a:r>
            <a:r>
              <a:rPr lang="zh-CN" altLang="en-US" dirty="0" smtClean="0">
                <a:latin typeface="+mn-ea"/>
                <a:ea typeface="+mn-ea"/>
              </a:rPr>
              <a:t>～ </a:t>
            </a:r>
            <a:r>
              <a:rPr lang="en-US" altLang="zh-CN" dirty="0" smtClean="0">
                <a:latin typeface="+mn-ea"/>
                <a:ea typeface="+mn-ea"/>
              </a:rPr>
              <a:t>1:200</a:t>
            </a:r>
            <a:r>
              <a:rPr lang="zh-CN" altLang="en-US" dirty="0" smtClean="0">
                <a:latin typeface="+mn-ea"/>
                <a:ea typeface="+mn-ea"/>
              </a:rPr>
              <a:t>。一般在图上应标明以下内容：</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）建筑总平面上已建和拟建的地上、地下的一切建筑物、构筑物以及其他设施道路和各种管线等）的位置和尺寸。</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）自行式起重机的开行路线，或固定式垂直运输设备的位置和数量。</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）测量轴线及定位线标志，测量放线桩及永久水准点位置。</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）一切临时设施的布置。</a:t>
            </a:r>
            <a:endParaRPr lang="zh-CN" altLang="en-US" dirty="0">
              <a:latin typeface="+mn-ea"/>
              <a:ea typeface="+mn-ea"/>
            </a:endParaRPr>
          </a:p>
        </p:txBody>
      </p:sp>
      <p:pic>
        <p:nvPicPr>
          <p:cNvPr id="8" name="Picture 2"/>
          <p:cNvPicPr>
            <a:picLocks noChangeAspect="1" noChangeArrowheads="1"/>
          </p:cNvPicPr>
          <p:nvPr/>
        </p:nvPicPr>
        <p:blipFill>
          <a:blip r:embed="rId1" cstate="print"/>
          <a:srcRect/>
          <a:stretch>
            <a:fillRect/>
          </a:stretch>
        </p:blipFill>
        <p:spPr bwMode="auto">
          <a:xfrm>
            <a:off x="0" y="2060848"/>
            <a:ext cx="4752954" cy="3385841"/>
          </a:xfrm>
          <a:prstGeom prst="rect">
            <a:avLst/>
          </a:prstGeom>
          <a:noFill/>
          <a:ln w="9525">
            <a:noFill/>
            <a:miter lim="800000"/>
            <a:headEnd/>
            <a:tailEnd/>
          </a:ln>
        </p:spPr>
      </p:pic>
      <p:sp>
        <p:nvSpPr>
          <p:cNvPr id="9"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0"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045454" y="1772816"/>
            <a:ext cx="6677663" cy="3960440"/>
          </a:xfrm>
          <a:prstGeom prst="rect">
            <a:avLst/>
          </a:prstGeom>
          <a:noFill/>
          <a:ln w="9525">
            <a:noFill/>
            <a:miter lim="800000"/>
            <a:headEnd/>
            <a:tailEnd/>
          </a:ln>
        </p:spPr>
      </p:pic>
      <p:sp>
        <p:nvSpPr>
          <p:cNvPr id="260098" name="TextBox 5"/>
          <p:cNvSpPr txBox="1">
            <a:spLocks noChangeArrowheads="1"/>
          </p:cNvSpPr>
          <p:nvPr/>
        </p:nvSpPr>
        <p:spPr bwMode="auto">
          <a:xfrm>
            <a:off x="841797" y="980728"/>
            <a:ext cx="6480720" cy="5493812"/>
          </a:xfrm>
          <a:prstGeom prst="rect">
            <a:avLst/>
          </a:prstGeom>
          <a:noFill/>
          <a:ln w="9525">
            <a:noFill/>
            <a:miter lim="800000"/>
          </a:ln>
        </p:spPr>
        <p:txBody>
          <a:bodyPr wrap="square">
            <a:spAutoFit/>
          </a:bodyPr>
          <a:lstStyle/>
          <a:p>
            <a:pPr marL="342900" indent="-342900">
              <a:lnSpc>
                <a:spcPct val="150000"/>
              </a:lnSpc>
            </a:pPr>
            <a:r>
              <a:rPr lang="zh-CN" altLang="en-US" sz="2000" dirty="0" smtClean="0">
                <a:latin typeface="+mn-ea"/>
                <a:ea typeface="+mn-ea"/>
              </a:rPr>
              <a:t>二、施工现场平面图布置原则</a:t>
            </a:r>
            <a:endParaRPr lang="en-US" altLang="zh-CN" sz="2000" dirty="0" smtClean="0">
              <a:latin typeface="+mn-ea"/>
              <a:ea typeface="+mn-ea"/>
            </a:endParaRPr>
          </a:p>
          <a:p>
            <a:pPr>
              <a:lnSpc>
                <a:spcPct val="150000"/>
              </a:lnSpc>
            </a:pPr>
            <a:r>
              <a:rPr lang="zh-CN" altLang="en-US" dirty="0" smtClean="0">
                <a:latin typeface="+mn-ea"/>
                <a:ea typeface="+mn-ea"/>
              </a:rPr>
              <a:t>施工现场平面图布置应符合以下原则：</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）平面布置力求紧凑，施工场地占地面积小。</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）合理组织运输，减少二次搬运。</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）施工区域的划分和场地的临时占用应符合（总体）施工部署和施工流程的要求，减少相互干扰。</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）充分利用既有建（构）筑物和既有设施为项目施工服务，降低临时设施的建造费用。</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）临时设施应方便生产和生活，办公区、生活区、生产区宜分离设置。</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）符合节能、环保、安全和消防等要求。</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）遵守当地主管部门和建设单位关于施工现场安全文明施工的相关规定。</a:t>
            </a:r>
            <a:endParaRPr lang="en-US" altLang="zh-CN" dirty="0" smtClean="0">
              <a:latin typeface="+mn-ea"/>
              <a:ea typeface="+mn-ea"/>
            </a:endParaRPr>
          </a:p>
        </p:txBody>
      </p:sp>
      <p:sp>
        <p:nvSpPr>
          <p:cNvPr id="8"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9"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2492896"/>
            <a:ext cx="4896544" cy="1286891"/>
          </a:xfrm>
          <a:prstGeom prst="rect">
            <a:avLst/>
          </a:prstGeom>
          <a:noFill/>
          <a:ln w="9525">
            <a:noFill/>
            <a:miter lim="800000"/>
          </a:ln>
        </p:spPr>
        <p:txBody>
          <a:bodyPr wrap="square">
            <a:spAutoFit/>
          </a:bodyPr>
          <a:lstStyle/>
          <a:p>
            <a:pPr marL="342900" indent="-342900">
              <a:lnSpc>
                <a:spcPct val="150000"/>
              </a:lnSpc>
            </a:pPr>
            <a:r>
              <a:rPr lang="zh-CN" altLang="en-US" dirty="0" smtClean="0">
                <a:latin typeface="+mn-ea"/>
                <a:ea typeface="+mn-ea"/>
              </a:rPr>
              <a:t>三、施工现场平面图设计步骤</a:t>
            </a:r>
            <a:endParaRPr lang="en-US" altLang="zh-CN" dirty="0" smtClean="0">
              <a:latin typeface="+mn-ea"/>
              <a:ea typeface="+mn-ea"/>
            </a:endParaRPr>
          </a:p>
          <a:p>
            <a:pPr marL="342900" indent="-342900">
              <a:lnSpc>
                <a:spcPct val="150000"/>
              </a:lnSpc>
            </a:pPr>
            <a:r>
              <a:rPr lang="zh-CN" altLang="en-US" dirty="0" smtClean="0">
                <a:latin typeface="+mn-ea"/>
                <a:ea typeface="+mn-ea"/>
              </a:rPr>
              <a:t>单位工程施工平面图设计的一般步骤</a:t>
            </a:r>
            <a:endParaRPr lang="en-US" altLang="zh-CN" dirty="0" smtClean="0">
              <a:latin typeface="+mn-ea"/>
              <a:ea typeface="+mn-ea"/>
            </a:endParaRPr>
          </a:p>
          <a:p>
            <a:pPr marL="342900" indent="-342900">
              <a:lnSpc>
                <a:spcPct val="150000"/>
              </a:lnSpc>
            </a:pPr>
            <a:r>
              <a:rPr lang="zh-CN" altLang="en-US" dirty="0" smtClean="0">
                <a:latin typeface="+mn-ea"/>
                <a:ea typeface="+mn-ea"/>
              </a:rPr>
              <a:t>如图所示。</a:t>
            </a:r>
            <a:endParaRPr lang="en-US" altLang="zh-CN" dirty="0" smtClean="0">
              <a:latin typeface="+mn-ea"/>
              <a:ea typeface="+mn-ea"/>
            </a:endParaRPr>
          </a:p>
        </p:txBody>
      </p:sp>
      <p:pic>
        <p:nvPicPr>
          <p:cNvPr id="263170" name="Picture 2" descr="C:\Users\Administrator\AppData\Roaming\Tencent\Users\1430847197\QQ\WinTemp\RichOle\OTA{BJ7SJZU1J1Z@I6Z1XV2.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026373" y="1052736"/>
            <a:ext cx="4968552" cy="5142707"/>
          </a:xfrm>
          <a:prstGeom prst="rect">
            <a:avLst/>
          </a:prstGeom>
          <a:noFill/>
        </p:spPr>
      </p:pic>
      <p:sp>
        <p:nvSpPr>
          <p:cNvPr id="8"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9"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1057821" y="1556792"/>
            <a:ext cx="4896544" cy="4247317"/>
          </a:xfrm>
          <a:prstGeom prst="rect">
            <a:avLst/>
          </a:prstGeom>
          <a:noFill/>
          <a:ln w="9525">
            <a:noFill/>
            <a:miter lim="800000"/>
          </a:ln>
        </p:spPr>
        <p:txBody>
          <a:bodyPr wrap="square">
            <a:spAutoFit/>
          </a:bodyPr>
          <a:lstStyle/>
          <a:p>
            <a:pPr marL="342900" indent="-342900">
              <a:lnSpc>
                <a:spcPct val="150000"/>
              </a:lnSpc>
            </a:pPr>
            <a:r>
              <a:rPr lang="zh-CN" altLang="en-US" sz="2000" dirty="0" smtClean="0">
                <a:latin typeface="+mn-ea"/>
                <a:ea typeface="+mn-ea"/>
              </a:rPr>
              <a:t>四、施工平面图布置要点</a:t>
            </a:r>
            <a:endParaRPr lang="en-US" altLang="zh-CN" sz="2000" dirty="0" smtClean="0">
              <a:latin typeface="+mn-ea"/>
              <a:ea typeface="+mn-ea"/>
            </a:endParaRPr>
          </a:p>
          <a:p>
            <a:pPr marL="342900" indent="-342900">
              <a:lnSpc>
                <a:spcPct val="150000"/>
              </a:lnSpc>
            </a:pPr>
            <a:r>
              <a:rPr lang="zh-CN" altLang="en-US" dirty="0" smtClean="0">
                <a:latin typeface="+mn-ea"/>
                <a:ea typeface="+mn-ea"/>
              </a:rPr>
              <a:t>（一）有轨起重机（塔式起重机）的布置</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单侧布置</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双侧或环形布置</a:t>
            </a:r>
            <a:endParaRPr lang="en-US" altLang="zh-CN" dirty="0" smtClean="0">
              <a:latin typeface="+mn-ea"/>
              <a:ea typeface="+mn-ea"/>
            </a:endParaRPr>
          </a:p>
          <a:p>
            <a:pPr marL="342900" indent="-342900">
              <a:lnSpc>
                <a:spcPct val="150000"/>
              </a:lnSpc>
            </a:pPr>
            <a:r>
              <a:rPr lang="zh-CN" altLang="en-US" dirty="0" smtClean="0">
                <a:latin typeface="+mn-ea"/>
                <a:ea typeface="+mn-ea"/>
              </a:rPr>
              <a:t>（二）固定式垂直运输机械布置</a:t>
            </a:r>
            <a:endParaRPr lang="en-US" altLang="zh-CN" dirty="0" smtClean="0">
              <a:latin typeface="+mn-ea"/>
              <a:ea typeface="+mn-ea"/>
            </a:endParaRPr>
          </a:p>
          <a:p>
            <a:pPr marL="342900" indent="-342900">
              <a:lnSpc>
                <a:spcPct val="150000"/>
              </a:lnSpc>
            </a:pPr>
            <a:r>
              <a:rPr lang="zh-CN" altLang="en-US" dirty="0" smtClean="0">
                <a:latin typeface="+mn-ea"/>
                <a:ea typeface="+mn-ea"/>
              </a:rPr>
              <a:t>（三）混凝土搅拌站的位置</a:t>
            </a:r>
            <a:endParaRPr lang="en-US" altLang="zh-CN" dirty="0" smtClean="0">
              <a:latin typeface="+mn-ea"/>
              <a:ea typeface="+mn-ea"/>
            </a:endParaRPr>
          </a:p>
          <a:p>
            <a:pPr marL="342900" indent="-342900">
              <a:lnSpc>
                <a:spcPct val="150000"/>
              </a:lnSpc>
            </a:pPr>
            <a:r>
              <a:rPr lang="zh-CN" altLang="en-US" dirty="0" smtClean="0">
                <a:latin typeface="+mn-ea"/>
                <a:ea typeface="+mn-ea"/>
              </a:rPr>
              <a:t>（四）材料及半成品的堆放位置</a:t>
            </a:r>
            <a:endParaRPr lang="en-US" altLang="zh-CN" dirty="0" smtClean="0">
              <a:latin typeface="+mn-ea"/>
              <a:ea typeface="+mn-ea"/>
            </a:endParaRPr>
          </a:p>
          <a:p>
            <a:pPr marL="342900" indent="-342900">
              <a:lnSpc>
                <a:spcPct val="150000"/>
              </a:lnSpc>
            </a:pPr>
            <a:r>
              <a:rPr lang="zh-CN" altLang="en-US" dirty="0" smtClean="0">
                <a:latin typeface="+mn-ea"/>
                <a:ea typeface="+mn-ea"/>
              </a:rPr>
              <a:t>（五）确定场内运输道路</a:t>
            </a:r>
            <a:endParaRPr lang="en-US" altLang="zh-CN" dirty="0" smtClean="0">
              <a:latin typeface="+mn-ea"/>
              <a:ea typeface="+mn-ea"/>
            </a:endParaRPr>
          </a:p>
          <a:p>
            <a:pPr marL="342900" indent="-342900">
              <a:lnSpc>
                <a:spcPct val="150000"/>
              </a:lnSpc>
            </a:pPr>
            <a:r>
              <a:rPr lang="zh-CN" altLang="en-US" dirty="0" smtClean="0">
                <a:latin typeface="+mn-ea"/>
                <a:ea typeface="+mn-ea"/>
              </a:rPr>
              <a:t>（六）临时设施的布置</a:t>
            </a:r>
            <a:endParaRPr lang="en-US" altLang="zh-CN" dirty="0" smtClean="0">
              <a:latin typeface="+mn-ea"/>
              <a:ea typeface="+mn-ea"/>
            </a:endParaRPr>
          </a:p>
          <a:p>
            <a:pPr marL="342900" indent="-342900">
              <a:lnSpc>
                <a:spcPct val="150000"/>
              </a:lnSpc>
            </a:pPr>
            <a:r>
              <a:rPr lang="zh-CN" altLang="en-US" dirty="0" smtClean="0">
                <a:latin typeface="+mn-ea"/>
                <a:ea typeface="+mn-ea"/>
              </a:rPr>
              <a:t>（七）临时水电管网的布置</a:t>
            </a:r>
            <a:endParaRPr lang="en-US" altLang="zh-CN" dirty="0" smtClean="0">
              <a:latin typeface="+mn-ea"/>
              <a:ea typeface="+mn-ea"/>
            </a:endParaRPr>
          </a:p>
        </p:txBody>
      </p:sp>
      <p:pic>
        <p:nvPicPr>
          <p:cNvPr id="6" name="Picture 2"/>
          <p:cNvPicPr>
            <a:picLocks noChangeAspect="1" noChangeArrowheads="1"/>
          </p:cNvPicPr>
          <p:nvPr/>
        </p:nvPicPr>
        <p:blipFill>
          <a:blip r:embed="rId1" cstate="print"/>
          <a:srcRect/>
          <a:stretch>
            <a:fillRect/>
          </a:stretch>
        </p:blipFill>
        <p:spPr bwMode="auto">
          <a:xfrm>
            <a:off x="6104542" y="1491421"/>
            <a:ext cx="6077982" cy="4312687"/>
          </a:xfrm>
          <a:prstGeom prst="rect">
            <a:avLst/>
          </a:prstGeom>
          <a:noFill/>
          <a:ln w="9525">
            <a:noFill/>
            <a:miter lim="800000"/>
            <a:headEnd/>
            <a:tailEnd/>
          </a:ln>
        </p:spPr>
      </p:pic>
      <p:sp>
        <p:nvSpPr>
          <p:cNvPr id="8"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9"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697781" y="2067813"/>
            <a:ext cx="4896544" cy="2585323"/>
          </a:xfrm>
          <a:prstGeom prst="rect">
            <a:avLst/>
          </a:prstGeom>
          <a:noFill/>
          <a:ln w="9525">
            <a:noFill/>
            <a:miter lim="800000"/>
          </a:ln>
        </p:spPr>
        <p:txBody>
          <a:bodyPr wrap="square">
            <a:spAutoFit/>
          </a:bodyPr>
          <a:lstStyle/>
          <a:p>
            <a:pPr marL="342900" indent="-342900">
              <a:lnSpc>
                <a:spcPct val="150000"/>
              </a:lnSpc>
            </a:pPr>
            <a:r>
              <a:rPr lang="zh-CN" altLang="en-US" sz="2000" dirty="0" smtClean="0">
                <a:latin typeface="+mn-ea"/>
                <a:ea typeface="+mn-ea"/>
              </a:rPr>
              <a:t>五、单位工程施工平面图的评价指标</a:t>
            </a:r>
            <a:endParaRPr lang="en-US" altLang="zh-CN" sz="2000" dirty="0" smtClean="0">
              <a:latin typeface="+mn-ea"/>
              <a:ea typeface="+mn-ea"/>
            </a:endParaRPr>
          </a:p>
          <a:p>
            <a:pPr marL="342900" indent="-342900">
              <a:lnSpc>
                <a:spcPct val="150000"/>
              </a:lnSpc>
            </a:pPr>
            <a:r>
              <a:rPr lang="zh-CN" altLang="en-US" dirty="0" smtClean="0">
                <a:latin typeface="+mn-ea"/>
                <a:ea typeface="+mn-ea"/>
              </a:rPr>
              <a:t>（一）施工占地系数</a:t>
            </a:r>
            <a:endParaRPr lang="en-US" altLang="zh-CN" dirty="0" smtClean="0">
              <a:latin typeface="+mn-ea"/>
              <a:ea typeface="+mn-ea"/>
            </a:endParaRPr>
          </a:p>
          <a:p>
            <a:pPr marL="342900" indent="-342900">
              <a:lnSpc>
                <a:spcPct val="150000"/>
              </a:lnSpc>
            </a:pPr>
            <a:r>
              <a:rPr lang="zh-CN" altLang="en-US" dirty="0" smtClean="0">
                <a:latin typeface="+mn-ea"/>
                <a:ea typeface="+mn-ea"/>
              </a:rPr>
              <a:t>（二）施工场地利用率</a:t>
            </a:r>
            <a:endParaRPr lang="en-US" altLang="zh-CN" dirty="0" smtClean="0">
              <a:latin typeface="+mn-ea"/>
              <a:ea typeface="+mn-ea"/>
            </a:endParaRPr>
          </a:p>
          <a:p>
            <a:pPr marL="342900" indent="-342900">
              <a:lnSpc>
                <a:spcPct val="150000"/>
              </a:lnSpc>
            </a:pPr>
            <a:r>
              <a:rPr lang="zh-CN" altLang="en-US" dirty="0" smtClean="0">
                <a:latin typeface="+mn-ea"/>
                <a:ea typeface="+mn-ea"/>
              </a:rPr>
              <a:t>（三）临时设施投资率</a:t>
            </a:r>
            <a:endParaRPr lang="en-US" altLang="zh-CN" dirty="0" smtClean="0">
              <a:latin typeface="+mn-ea"/>
              <a:ea typeface="+mn-ea"/>
            </a:endParaRPr>
          </a:p>
          <a:p>
            <a:pPr marL="342900" indent="-342900">
              <a:lnSpc>
                <a:spcPct val="150000"/>
              </a:lnSpc>
            </a:pPr>
            <a:r>
              <a:rPr lang="zh-CN" altLang="en-US" dirty="0" smtClean="0">
                <a:latin typeface="+mn-ea"/>
                <a:ea typeface="+mn-ea"/>
              </a:rPr>
              <a:t>临时设施投资率用于临时设施投资费支出情况</a:t>
            </a:r>
            <a:endParaRPr lang="en-US" altLang="zh-CN" dirty="0" smtClean="0">
              <a:latin typeface="+mn-ea"/>
              <a:ea typeface="+mn-ea"/>
            </a:endParaRPr>
          </a:p>
          <a:p>
            <a:pPr marL="342900" indent="-342900">
              <a:lnSpc>
                <a:spcPct val="150000"/>
              </a:lnSpc>
            </a:pPr>
            <a:r>
              <a:rPr lang="zh-CN" altLang="en-US" dirty="0" smtClean="0">
                <a:latin typeface="+mn-ea"/>
                <a:ea typeface="+mn-ea"/>
              </a:rPr>
              <a:t>的计算。</a:t>
            </a:r>
            <a:endParaRPr lang="en-US" altLang="zh-CN" dirty="0" smtClean="0">
              <a:latin typeface="+mn-ea"/>
              <a:ea typeface="+mn-ea"/>
            </a:endParaRPr>
          </a:p>
        </p:txBody>
      </p:sp>
      <p:sp>
        <p:nvSpPr>
          <p:cNvPr id="267265" name="AutoShape 1" descr="C:\Users\Administrator\AppData\Roaming\Tencent\Users\1430847197\QQ\WinTemp\RichOle\7T(KP8JNUSXZL6UJKKAZR.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267266" name="AutoShape 2" descr="C:\Users\Administrator\AppData\Roaming\Tencent\Users\1430847197\QQ\WinTemp\RichOle\7T(KP8JNUSXZL6UJKKAZR.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3074"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810349" y="1527175"/>
            <a:ext cx="5967413" cy="3802063"/>
          </a:xfrm>
          <a:prstGeom prst="rect">
            <a:avLst/>
          </a:prstGeom>
          <a:noFill/>
          <a:ln w="9525">
            <a:noFill/>
            <a:miter lim="800000"/>
            <a:headEnd/>
            <a:tailEnd/>
          </a:ln>
        </p:spPr>
      </p:pic>
      <p:sp>
        <p:nvSpPr>
          <p:cNvPr id="9" name="矩形 8"/>
          <p:cNvSpPr/>
          <p:nvPr/>
        </p:nvSpPr>
        <p:spPr>
          <a:xfrm>
            <a:off x="7178501" y="5589240"/>
            <a:ext cx="3416320" cy="369332"/>
          </a:xfrm>
          <a:prstGeom prst="rect">
            <a:avLst/>
          </a:prstGeom>
        </p:spPr>
        <p:txBody>
          <a:bodyPr wrap="none">
            <a:spAutoFit/>
          </a:bodyPr>
          <a:lstStyle/>
          <a:p>
            <a:r>
              <a:rPr lang="zh-CN" altLang="en-US" dirty="0" smtClean="0"/>
              <a:t>某大楼主体阶段施工平面布置图</a:t>
            </a:r>
            <a:endParaRPr lang="zh-CN" altLang="en-US" dirty="0"/>
          </a:p>
        </p:txBody>
      </p:sp>
      <p:sp>
        <p:nvSpPr>
          <p:cNvPr id="11" name="TextBox 55"/>
          <p:cNvSpPr txBox="1">
            <a:spLocks noChangeArrowheads="1"/>
          </p:cNvSpPr>
          <p:nvPr/>
        </p:nvSpPr>
        <p:spPr bwMode="auto">
          <a:xfrm>
            <a:off x="-287338" y="16773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2" name="TextBox 12"/>
          <p:cNvSpPr txBox="1"/>
          <p:nvPr/>
        </p:nvSpPr>
        <p:spPr>
          <a:xfrm>
            <a:off x="1490663" y="123309"/>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smtClean="0">
                <a:solidFill>
                  <a:schemeClr val="accent2"/>
                </a:solidFill>
                <a:latin typeface="+mn-ea"/>
                <a:ea typeface="+mn-ea"/>
              </a:rPr>
              <a:t>施工现场平面图设计</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8" name="Freeform 15"/>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9" name="Freeform 16"/>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0" name="Freeform 17"/>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1" name="Freeform 18"/>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2" name="Freeform 19"/>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3" name="Freeform 20"/>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grpSp>
        <p:nvGrpSpPr>
          <p:cNvPr id="2" name="组合 43"/>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625600"/>
              <a:ext cx="1493837" cy="400050"/>
            </a:xfrm>
            <a:prstGeom prst="rect">
              <a:avLst/>
            </a:prstGeom>
            <a:noFill/>
          </p:spPr>
          <p:txBody>
            <a:bodyPr>
              <a:spAutoFit/>
            </a:bodyPr>
            <a:lstStyle/>
            <a:p>
              <a:pPr algn="ctr">
                <a:buFont typeface="Arial" panose="020B0604020202020204" pitchFamily="34" charset="0"/>
                <a:buNone/>
                <a:defRPr/>
              </a:pPr>
              <a:r>
                <a:rPr lang="zh-CN" altLang="en-US" sz="2000" dirty="0">
                  <a:solidFill>
                    <a:schemeClr val="accent2"/>
                  </a:solidFill>
                  <a:latin typeface="+mn-ea"/>
                  <a:ea typeface="+mn-ea"/>
                </a:rPr>
                <a:t>单元描述</a:t>
              </a:r>
              <a:endParaRPr lang="zh-CN" altLang="en-US" sz="2000" dirty="0">
                <a:solidFill>
                  <a:schemeClr val="accent2"/>
                </a:solidFill>
                <a:latin typeface="+mn-ea"/>
                <a:ea typeface="+mn-ea"/>
              </a:endParaRPr>
            </a:p>
          </p:txBody>
        </p:sp>
      </p:grpSp>
      <p:sp>
        <p:nvSpPr>
          <p:cNvPr id="70" name="矩形 83"/>
          <p:cNvSpPr>
            <a:spLocks noChangeArrowheads="1"/>
          </p:cNvSpPr>
          <p:nvPr/>
        </p:nvSpPr>
        <p:spPr bwMode="auto">
          <a:xfrm>
            <a:off x="5449887" y="1511300"/>
            <a:ext cx="5184997" cy="4654004"/>
          </a:xfrm>
          <a:prstGeom prst="rect">
            <a:avLst/>
          </a:prstGeom>
          <a:solidFill>
            <a:srgbClr val="F2F2F2"/>
          </a:solidFill>
          <a:ln w="9525" cmpd="sng">
            <a:solidFill>
              <a:schemeClr val="accent1">
                <a:lumMod val="40000"/>
                <a:lumOff val="60000"/>
              </a:schemeClr>
            </a:solidFill>
            <a:miter lim="800000"/>
          </a:ln>
        </p:spPr>
        <p:txBody>
          <a:bodyPr/>
          <a:lstStyle/>
          <a:p>
            <a:pPr>
              <a:buFont typeface="Arial" panose="020B0604020202020204" pitchFamily="34" charset="0"/>
              <a:buNone/>
              <a:defRPr/>
            </a:pPr>
            <a:endParaRPr lang="zh-CN" altLang="en-US"/>
          </a:p>
        </p:txBody>
      </p:sp>
      <p:sp>
        <p:nvSpPr>
          <p:cNvPr id="71" name="TextBox 84"/>
          <p:cNvSpPr txBox="1">
            <a:spLocks noChangeArrowheads="1"/>
          </p:cNvSpPr>
          <p:nvPr/>
        </p:nvSpPr>
        <p:spPr bwMode="auto">
          <a:xfrm>
            <a:off x="5698778" y="1700808"/>
            <a:ext cx="4864099" cy="424731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smtClean="0">
                <a:latin typeface="+mn-ea"/>
                <a:ea typeface="+mn-ea"/>
              </a:rPr>
              <a:t>单位工程施工组织设计单元描述单位工程施工组织设计是以一个单位工程为编制对象，用来规划和指导拟建工程从施工准备到竣工验收全过程施工活动的技术、经济、质量、安全等的综合性管理文件。</a:t>
            </a:r>
            <a:endParaRPr lang="en-US" altLang="zh-CN" dirty="0" smtClean="0">
              <a:latin typeface="+mn-ea"/>
              <a:ea typeface="+mn-ea"/>
            </a:endParaRPr>
          </a:p>
          <a:p>
            <a:pPr>
              <a:lnSpc>
                <a:spcPct val="150000"/>
              </a:lnSpc>
            </a:pPr>
            <a:r>
              <a:rPr lang="zh-CN" altLang="en-US" dirty="0" smtClean="0">
                <a:latin typeface="+mn-ea"/>
                <a:ea typeface="+mn-ea"/>
              </a:rPr>
              <a:t>本单元主要介绍了单位工程施工组织设计的编制原则、依据和程序；介绍了单位工程施工组织设计内容；重点阐述了施工方案的选择、进度计划的编制步骤和方法、资源需用量计划的编制方法、施工现场平面图的设计方法。</a:t>
            </a:r>
            <a:endParaRPr lang="zh-CN" altLang="en-US" dirty="0">
              <a:solidFill>
                <a:schemeClr val="accent1">
                  <a:lumMod val="50000"/>
                </a:schemeClr>
              </a:solidFill>
              <a:latin typeface="+mn-ea"/>
              <a:ea typeface="+mn-ea"/>
            </a:endParaRPr>
          </a:p>
        </p:txBody>
      </p:sp>
      <p:sp>
        <p:nvSpPr>
          <p:cNvPr id="72" name="Freeform 12"/>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ln>
        </p:spPr>
        <p:txBody>
          <a:bodyPr/>
          <a:lstStyle/>
          <a:p>
            <a:endParaRPr lang="zh-CN" altLang="en-US"/>
          </a:p>
        </p:txBody>
      </p:sp>
      <p:sp>
        <p:nvSpPr>
          <p:cNvPr id="73" name="Freeform 12"/>
          <p:cNvSpPr/>
          <p:nvPr/>
        </p:nvSpPr>
        <p:spPr bwMode="auto">
          <a:xfrm flipH="1" flipV="1">
            <a:off x="9785350" y="55165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ln>
        </p:spPr>
        <p:txBody>
          <a:bodyPr/>
          <a:lstStyle/>
          <a:p>
            <a:endParaRPr lang="zh-CN" altLang="en-US"/>
          </a:p>
        </p:txBody>
      </p:sp>
      <p:sp>
        <p:nvSpPr>
          <p:cNvPr id="18" name="TextBox 54"/>
          <p:cNvSpPr txBox="1"/>
          <p:nvPr/>
        </p:nvSpPr>
        <p:spPr>
          <a:xfrm>
            <a:off x="1417861" y="-25643"/>
            <a:ext cx="5041900" cy="646331"/>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lvl="1">
              <a:lnSpc>
                <a:spcPct val="200000"/>
              </a:lnSpc>
              <a:defRPr/>
            </a:pPr>
            <a:r>
              <a:rPr lang="zh-CN" altLang="en-US" dirty="0">
                <a:solidFill>
                  <a:schemeClr val="accent2"/>
                </a:solidFill>
                <a:latin typeface="+mn-ea"/>
                <a:ea typeface="+mn-ea"/>
              </a:rPr>
              <a:t>单元五　单位工程施工组织设计</a:t>
            </a:r>
            <a:endParaRPr lang="en-US" altLang="zh-CN" dirty="0">
              <a:solidFill>
                <a:schemeClr val="accent2"/>
              </a:solidFill>
              <a:latin typeface="+mn-ea"/>
              <a:ea typeface="+mn-ea"/>
            </a:endParaRPr>
          </a:p>
        </p:txBody>
      </p:sp>
      <p:sp>
        <p:nvSpPr>
          <p:cNvPr id="19" name="TextBox 55"/>
          <p:cNvSpPr txBox="1">
            <a:spLocks noChangeArrowheads="1"/>
          </p:cNvSpPr>
          <p:nvPr/>
        </p:nvSpPr>
        <p:spPr bwMode="auto">
          <a:xfrm>
            <a:off x="0" y="144487"/>
            <a:ext cx="1065213" cy="338554"/>
          </a:xfrm>
          <a:prstGeom prst="rect">
            <a:avLst/>
          </a:prstGeom>
          <a:noFill/>
          <a:ln w="9525">
            <a:noFill/>
            <a:miter lim="800000"/>
          </a:ln>
        </p:spPr>
        <p:txBody>
          <a:bodyPr>
            <a:spAutoFit/>
          </a:bodyPr>
          <a:lstStyle/>
          <a:p>
            <a:pPr algn="r">
              <a:buFont typeface="Arial" panose="020B0604020202020204" pitchFamily="34" charset="0"/>
              <a:buNone/>
            </a:pPr>
            <a:r>
              <a:rPr lang="en-US" altLang="zh-CN" sz="1600" dirty="0">
                <a:solidFill>
                  <a:schemeClr val="accent2"/>
                </a:solidFill>
              </a:rPr>
              <a:t>Part </a:t>
            </a:r>
            <a:r>
              <a:rPr lang="en-US" altLang="zh-CN" sz="1600" dirty="0" smtClean="0">
                <a:solidFill>
                  <a:schemeClr val="accent2"/>
                </a:solidFill>
              </a:rPr>
              <a:t>5 </a:t>
            </a:r>
            <a:endParaRPr lang="zh-CN" altLang="en-US" sz="1600" dirty="0">
              <a:solidFill>
                <a:schemeClr val="accent2"/>
              </a:solidFill>
            </a:endParaRPr>
          </a:p>
        </p:txBody>
      </p:sp>
    </p:spTree>
  </p:cSld>
  <p:clrMapOvr>
    <a:masterClrMapping/>
  </p:clrMapOvr>
  <p:transition spd="slow" advTm="7573">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dirty="0" smtClean="0">
                <a:solidFill>
                  <a:srgbClr val="FFFFFF"/>
                </a:solidFill>
                <a:latin typeface="Impact" panose="020B0806030902050204" pitchFamily="34" charset="0"/>
                <a:ea typeface="黑体" panose="02010609060101010101" pitchFamily="49" charset="-122"/>
              </a:rPr>
              <a:t>8</a:t>
            </a:r>
            <a:endParaRPr lang="zh-CN" altLang="en-US" sz="5800"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1273845" y="2060848"/>
            <a:ext cx="7217693" cy="584775"/>
          </a:xfrm>
          <a:prstGeom prst="rect">
            <a:avLst/>
          </a:prstGeom>
          <a:noFill/>
          <a:ln w="9525">
            <a:noFill/>
            <a:miter lim="800000"/>
          </a:ln>
        </p:spPr>
        <p:txBody>
          <a:bodyPr wrap="square">
            <a:spAutoFit/>
          </a:bodyPr>
          <a:lstStyle/>
          <a:p>
            <a:r>
              <a:rPr lang="zh-CN" altLang="en-US" sz="3200" b="1" dirty="0" smtClean="0">
                <a:latin typeface="+mn-ea"/>
                <a:ea typeface="+mn-ea"/>
              </a:rPr>
              <a:t>施工现场技术组织措施与技术经济分析</a:t>
            </a:r>
            <a:endParaRPr lang="zh-CN" altLang="en-US" sz="3200" b="1" dirty="0">
              <a:latin typeface="+mn-ea"/>
              <a:ea typeface="+mn-ea"/>
            </a:endParaRPr>
          </a:p>
        </p:txBody>
      </p:sp>
      <p:sp>
        <p:nvSpPr>
          <p:cNvPr id="9" name="文本框 9"/>
          <p:cNvSpPr txBox="1">
            <a:spLocks noChangeArrowheads="1"/>
          </p:cNvSpPr>
          <p:nvPr/>
        </p:nvSpPr>
        <p:spPr bwMode="auto">
          <a:xfrm>
            <a:off x="1562100" y="4351338"/>
            <a:ext cx="6153150" cy="868956"/>
          </a:xfrm>
          <a:prstGeom prst="rect">
            <a:avLst/>
          </a:prstGeom>
          <a:noFill/>
          <a:ln w="9525">
            <a:noFill/>
            <a:miter lim="800000"/>
          </a:ln>
        </p:spPr>
        <p:txBody>
          <a:bodyPr lIns="0" tIns="0" rIns="0" bIns="0">
            <a:spAutoFit/>
          </a:bodyPr>
          <a:lstStyle/>
          <a:p>
            <a:pPr>
              <a:lnSpc>
                <a:spcPct val="150000"/>
              </a:lnSpc>
            </a:pPr>
            <a:r>
              <a:rPr lang="zh-CN" altLang="en-US" sz="2000" dirty="0" smtClean="0">
                <a:latin typeface="+mn-ea"/>
                <a:ea typeface="+mn-ea"/>
              </a:rPr>
              <a:t>掌握常用的技术组织措施及技术经济分析指标。会制定施工现场技术组织措施，会进行技术经济分析。</a:t>
            </a:r>
            <a:endParaRPr lang="zh-CN" altLang="en-US" sz="2000" dirty="0">
              <a:latin typeface="+mn-ea"/>
              <a:ea typeface="+mn-ea"/>
            </a:endParaRPr>
          </a:p>
        </p:txBody>
      </p:sp>
      <p:grpSp>
        <p:nvGrpSpPr>
          <p:cNvPr id="2"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2858021" y="765175"/>
            <a:ext cx="3095625" cy="1446550"/>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smtClean="0">
                <a:latin typeface="微软雅黑" panose="020B0503020204020204" pitchFamily="34" charset="-122"/>
                <a:ea typeface="微软雅黑" panose="020B0503020204020204" pitchFamily="34" charset="-122"/>
              </a:rPr>
              <a:t>8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8587" y="125807"/>
            <a:ext cx="7004049" cy="369332"/>
          </a:xfrm>
          <a:prstGeom prst="rect">
            <a:avLst/>
          </a:prstGeom>
          <a:noFill/>
          <a:ln w="9525">
            <a:noFill/>
            <a:miter lim="800000"/>
          </a:ln>
        </p:spPr>
        <p:txBody>
          <a:bodyPr wrap="square">
            <a:spAutoFit/>
          </a:bodyPr>
          <a:lstStyle/>
          <a:p>
            <a:r>
              <a:rPr lang="zh-CN" altLang="en-US" dirty="0" smtClean="0">
                <a:solidFill>
                  <a:schemeClr val="accent2"/>
                </a:solidFill>
                <a:latin typeface="+mn-ea"/>
                <a:ea typeface="+mn-ea"/>
              </a:rPr>
              <a:t>施工现场技术组织措施与技术经济分析</a:t>
            </a:r>
            <a:endParaRPr lang="zh-CN" altLang="en-US" dirty="0">
              <a:solidFill>
                <a:schemeClr val="accent2"/>
              </a:solidFill>
              <a:latin typeface="+mn-ea"/>
              <a:ea typeface="+mn-ea"/>
            </a:endParaRPr>
          </a:p>
        </p:txBody>
      </p:sp>
      <p:sp>
        <p:nvSpPr>
          <p:cNvPr id="4" name="Freeform 6"/>
          <p:cNvSpPr/>
          <p:nvPr/>
        </p:nvSpPr>
        <p:spPr bwMode="auto">
          <a:xfrm>
            <a:off x="1446138" y="1783132"/>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5" name="Freeform 7"/>
          <p:cNvSpPr/>
          <p:nvPr/>
        </p:nvSpPr>
        <p:spPr bwMode="auto">
          <a:xfrm>
            <a:off x="1446138" y="3473422"/>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6" name="Freeform 8"/>
          <p:cNvSpPr/>
          <p:nvPr/>
        </p:nvSpPr>
        <p:spPr bwMode="auto">
          <a:xfrm>
            <a:off x="1446138" y="5280369"/>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8" name="Freeform 10"/>
          <p:cNvSpPr>
            <a:spLocks noEditPoints="1"/>
          </p:cNvSpPr>
          <p:nvPr/>
        </p:nvSpPr>
        <p:spPr bwMode="auto">
          <a:xfrm>
            <a:off x="2157338" y="1427532"/>
            <a:ext cx="1798638" cy="874712"/>
          </a:xfrm>
          <a:custGeom>
            <a:avLst/>
            <a:gdLst>
              <a:gd name="T0" fmla="*/ 1798760 w 2333"/>
              <a:gd name="T1" fmla="*/ 0 h 1818"/>
              <a:gd name="T2" fmla="*/ 1798760 w 2333"/>
              <a:gd name="T3" fmla="*/ 656428 h 1818"/>
              <a:gd name="T4" fmla="*/ 898994 w 2333"/>
              <a:gd name="T5" fmla="*/ 874916 h 1818"/>
              <a:gd name="T6" fmla="*/ 0 w 2333"/>
              <a:gd name="T7" fmla="*/ 656428 h 1818"/>
              <a:gd name="T8" fmla="*/ 0 w 2333"/>
              <a:gd name="T9" fmla="*/ 0 h 1818"/>
              <a:gd name="T10" fmla="*/ 1798760 w 2333"/>
              <a:gd name="T11" fmla="*/ 0 h 1818"/>
              <a:gd name="T12" fmla="*/ 89899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ln>
        </p:spPr>
        <p:txBody>
          <a:bodyPr/>
          <a:lstStyle/>
          <a:p>
            <a:endParaRPr lang="zh-CN" altLang="en-US"/>
          </a:p>
        </p:txBody>
      </p:sp>
      <p:sp>
        <p:nvSpPr>
          <p:cNvPr id="13" name="TextBox 12"/>
          <p:cNvSpPr txBox="1"/>
          <p:nvPr/>
        </p:nvSpPr>
        <p:spPr>
          <a:xfrm>
            <a:off x="2137941" y="1620086"/>
            <a:ext cx="1757362"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chemeClr val="accent2"/>
                </a:solidFill>
              </a:rPr>
              <a:t>技术措施的制定</a:t>
            </a:r>
            <a:endParaRPr lang="en-US" altLang="zh-CN" sz="1600" dirty="0">
              <a:solidFill>
                <a:schemeClr val="accent2"/>
              </a:solidFill>
              <a:latin typeface="+mn-ea"/>
              <a:ea typeface="+mn-ea"/>
            </a:endParaRPr>
          </a:p>
        </p:txBody>
      </p:sp>
      <p:sp>
        <p:nvSpPr>
          <p:cNvPr id="20" name="TextBox 19"/>
          <p:cNvSpPr txBox="1"/>
          <p:nvPr/>
        </p:nvSpPr>
        <p:spPr>
          <a:xfrm>
            <a:off x="1496938" y="1640257"/>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1</a:t>
            </a:r>
            <a:endParaRPr lang="en-US" altLang="zh-CN" sz="4000" dirty="0">
              <a:solidFill>
                <a:schemeClr val="accent1"/>
              </a:solidFill>
              <a:latin typeface="+mn-ea"/>
              <a:ea typeface="+mn-ea"/>
            </a:endParaRPr>
          </a:p>
        </p:txBody>
      </p:sp>
      <p:sp>
        <p:nvSpPr>
          <p:cNvPr id="21" name="TextBox 20"/>
          <p:cNvSpPr txBox="1"/>
          <p:nvPr/>
        </p:nvSpPr>
        <p:spPr>
          <a:xfrm>
            <a:off x="1496938" y="3319434"/>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2</a:t>
            </a:r>
            <a:endParaRPr lang="en-US" altLang="zh-CN" sz="4000" dirty="0">
              <a:solidFill>
                <a:schemeClr val="accent1"/>
              </a:solidFill>
              <a:latin typeface="+mn-ea"/>
              <a:ea typeface="+mn-ea"/>
            </a:endParaRPr>
          </a:p>
        </p:txBody>
      </p:sp>
      <p:sp>
        <p:nvSpPr>
          <p:cNvPr id="22" name="TextBox 21"/>
          <p:cNvSpPr txBox="1"/>
          <p:nvPr/>
        </p:nvSpPr>
        <p:spPr>
          <a:xfrm>
            <a:off x="1496938" y="5170831"/>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3</a:t>
            </a:r>
            <a:endParaRPr lang="en-US" altLang="zh-CN" sz="4000" dirty="0">
              <a:solidFill>
                <a:schemeClr val="accent1"/>
              </a:solidFill>
              <a:latin typeface="+mn-ea"/>
              <a:ea typeface="+mn-ea"/>
            </a:endParaRPr>
          </a:p>
        </p:txBody>
      </p:sp>
      <p:grpSp>
        <p:nvGrpSpPr>
          <p:cNvPr id="2" name="组合 36"/>
          <p:cNvGrpSpPr/>
          <p:nvPr/>
        </p:nvGrpSpPr>
        <p:grpSpPr bwMode="auto">
          <a:xfrm>
            <a:off x="5991027" y="5036461"/>
            <a:ext cx="5291930" cy="984827"/>
            <a:chOff x="3832406" y="2817261"/>
            <a:chExt cx="3360811" cy="656831"/>
          </a:xfrm>
        </p:grpSpPr>
        <p:sp>
          <p:nvSpPr>
            <p:cNvPr id="62515" name="Freeform 9"/>
            <p:cNvSpPr/>
            <p:nvPr/>
          </p:nvSpPr>
          <p:spPr bwMode="auto">
            <a:xfrm>
              <a:off x="3832406" y="2817261"/>
              <a:ext cx="2668101" cy="560779"/>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39" name="TextBox 14"/>
            <p:cNvSpPr txBox="1"/>
            <p:nvPr/>
          </p:nvSpPr>
          <p:spPr>
            <a:xfrm>
              <a:off x="3929286" y="2858276"/>
              <a:ext cx="3263931" cy="615816"/>
            </a:xfrm>
            <a:prstGeom prst="rect">
              <a:avLst/>
            </a:prstGeom>
            <a:noFill/>
          </p:spPr>
          <p:txBody>
            <a:bodyPr wrap="square">
              <a:spAutoFit/>
            </a:bodyPr>
            <a:lstStyle/>
            <a:p>
              <a:pPr>
                <a:buFont typeface="Arial" panose="020B0604020202020204" pitchFamily="34" charset="0"/>
                <a:buNone/>
                <a:defRPr/>
              </a:pPr>
              <a:r>
                <a:rPr lang="zh-CN" altLang="en-US" dirty="0" smtClean="0">
                  <a:solidFill>
                    <a:schemeClr val="accent2"/>
                  </a:solidFill>
                  <a:latin typeface="+mn-ea"/>
                  <a:ea typeface="+mn-ea"/>
                </a:rPr>
                <a:t>（一）技术经济分析的重点</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（二）技术经济分析方法</a:t>
              </a: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a:solidFill>
                  <a:schemeClr val="accent2"/>
                </a:solidFill>
                <a:latin typeface="+mn-ea"/>
                <a:ea typeface="+mn-ea"/>
              </a:endParaRPr>
            </a:p>
          </p:txBody>
        </p:sp>
      </p:grpSp>
      <p:grpSp>
        <p:nvGrpSpPr>
          <p:cNvPr id="18" name="组合 63"/>
          <p:cNvGrpSpPr/>
          <p:nvPr/>
        </p:nvGrpSpPr>
        <p:grpSpPr bwMode="auto">
          <a:xfrm>
            <a:off x="6013376" y="1148581"/>
            <a:ext cx="3970337" cy="2136403"/>
            <a:chOff x="3670399" y="2817262"/>
            <a:chExt cx="3636908" cy="2134683"/>
          </a:xfrm>
        </p:grpSpPr>
        <p:sp>
          <p:nvSpPr>
            <p:cNvPr id="62501" name="Freeform 9"/>
            <p:cNvSpPr/>
            <p:nvPr/>
          </p:nvSpPr>
          <p:spPr bwMode="auto">
            <a:xfrm>
              <a:off x="3670399" y="2817262"/>
              <a:ext cx="3636908" cy="1641741"/>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6" name="TextBox 14"/>
            <p:cNvSpPr txBox="1"/>
            <p:nvPr/>
          </p:nvSpPr>
          <p:spPr>
            <a:xfrm>
              <a:off x="3767829" y="2922255"/>
              <a:ext cx="2072182" cy="2029690"/>
            </a:xfrm>
            <a:prstGeom prst="rect">
              <a:avLst/>
            </a:prstGeom>
            <a:noFill/>
          </p:spPr>
          <p:txBody>
            <a:bodyPr wrap="none">
              <a:spAutoFit/>
            </a:bodyPr>
            <a:lstStyle/>
            <a:p>
              <a:pPr>
                <a:buFont typeface="Arial" panose="020B0604020202020204" pitchFamily="34" charset="0"/>
                <a:buNone/>
                <a:defRPr/>
              </a:pPr>
              <a:r>
                <a:rPr lang="zh-CN" altLang="en-US" dirty="0" smtClean="0">
                  <a:solidFill>
                    <a:schemeClr val="accent2"/>
                  </a:solidFill>
                  <a:latin typeface="+mn-ea"/>
                  <a:ea typeface="+mn-ea"/>
                </a:rPr>
                <a:t>（一）质量保证措施</a:t>
              </a:r>
              <a:endParaRPr lang="en-US" altLang="zh-CN" dirty="0" smtClean="0">
                <a:solidFill>
                  <a:schemeClr val="accent2"/>
                </a:solidFill>
                <a:latin typeface="+mn-ea"/>
                <a:ea typeface="+mn-ea"/>
              </a:endParaRPr>
            </a:p>
            <a:p>
              <a:pPr>
                <a:buFont typeface="Arial" panose="020B0604020202020204" pitchFamily="34" charset="0"/>
                <a:buNone/>
                <a:defRPr/>
              </a:pPr>
              <a:r>
                <a:rPr lang="zh-CN" altLang="en-US" dirty="0" smtClean="0">
                  <a:solidFill>
                    <a:schemeClr val="accent2"/>
                  </a:solidFill>
                  <a:latin typeface="+mn-ea"/>
                  <a:ea typeface="+mn-ea"/>
                </a:rPr>
                <a:t>（二）安全保证措施</a:t>
              </a:r>
              <a:endParaRPr lang="en-US" altLang="zh-CN" dirty="0" smtClean="0">
                <a:solidFill>
                  <a:schemeClr val="accent2"/>
                </a:solidFill>
                <a:latin typeface="+mn-ea"/>
                <a:ea typeface="+mn-ea"/>
              </a:endParaRPr>
            </a:p>
            <a:p>
              <a:pPr>
                <a:buFont typeface="Arial" panose="020B0604020202020204" pitchFamily="34" charset="0"/>
                <a:buNone/>
                <a:defRPr/>
              </a:pPr>
              <a:r>
                <a:rPr lang="zh-CN" altLang="en-US" dirty="0" smtClean="0">
                  <a:solidFill>
                    <a:schemeClr val="accent2"/>
                  </a:solidFill>
                  <a:latin typeface="+mn-ea"/>
                  <a:ea typeface="+mn-ea"/>
                </a:rPr>
                <a:t>（三）进度保证措施</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（四）降低成本措施</a:t>
              </a:r>
              <a:endParaRPr lang="en-US" altLang="zh-CN" dirty="0" smtClean="0">
                <a:solidFill>
                  <a:schemeClr val="accent2"/>
                </a:solidFill>
                <a:latin typeface="+mn-ea"/>
                <a:ea typeface="+mn-ea"/>
              </a:endParaRPr>
            </a:p>
            <a:p>
              <a:pPr>
                <a:defRPr/>
              </a:pPr>
              <a:r>
                <a:rPr lang="zh-CN" altLang="en-US" dirty="0" smtClean="0">
                  <a:solidFill>
                    <a:schemeClr val="accent2"/>
                  </a:solidFill>
                  <a:latin typeface="+mn-ea"/>
                  <a:ea typeface="+mn-ea"/>
                </a:rPr>
                <a:t>（五）文明施工措施</a:t>
              </a: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smtClean="0">
                <a:solidFill>
                  <a:schemeClr val="accent2"/>
                </a:solidFill>
                <a:latin typeface="+mn-ea"/>
                <a:ea typeface="+mn-ea"/>
              </a:endParaRPr>
            </a:p>
            <a:p>
              <a:pPr>
                <a:buFont typeface="Arial" panose="020B0604020202020204" pitchFamily="34" charset="0"/>
                <a:buNone/>
                <a:defRPr/>
              </a:pPr>
              <a:endParaRPr lang="zh-CN" altLang="en-US" dirty="0">
                <a:solidFill>
                  <a:schemeClr val="accent2"/>
                </a:solidFill>
                <a:latin typeface="+mn-ea"/>
                <a:ea typeface="+mn-ea"/>
              </a:endParaRPr>
            </a:p>
          </p:txBody>
        </p:sp>
      </p:grpSp>
      <p:sp>
        <p:nvSpPr>
          <p:cNvPr id="58" name="TextBox 55"/>
          <p:cNvSpPr txBox="1">
            <a:spLocks noChangeArrowheads="1"/>
          </p:cNvSpPr>
          <p:nvPr/>
        </p:nvSpPr>
        <p:spPr bwMode="auto">
          <a:xfrm>
            <a:off x="-310331" y="11663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8</a:t>
            </a:r>
            <a:endParaRPr lang="zh-CN" altLang="en-US" sz="1600" dirty="0">
              <a:solidFill>
                <a:schemeClr val="accent2"/>
              </a:solidFill>
              <a:latin typeface="华文细黑"/>
              <a:ea typeface="华文细黑"/>
              <a:cs typeface="华文细黑"/>
            </a:endParaRPr>
          </a:p>
        </p:txBody>
      </p:sp>
      <p:cxnSp>
        <p:nvCxnSpPr>
          <p:cNvPr id="38" name="直接连接符 37"/>
          <p:cNvCxnSpPr/>
          <p:nvPr/>
        </p:nvCxnSpPr>
        <p:spPr bwMode="auto">
          <a:xfrm>
            <a:off x="4065513" y="1958640"/>
            <a:ext cx="194786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0" name="组合 36"/>
          <p:cNvGrpSpPr/>
          <p:nvPr/>
        </p:nvGrpSpPr>
        <p:grpSpPr bwMode="auto">
          <a:xfrm>
            <a:off x="5991027" y="3428997"/>
            <a:ext cx="5291930" cy="840810"/>
            <a:chOff x="3588657" y="2513405"/>
            <a:chExt cx="3360811" cy="560779"/>
          </a:xfrm>
        </p:grpSpPr>
        <p:sp>
          <p:nvSpPr>
            <p:cNvPr id="41" name="Freeform 9"/>
            <p:cNvSpPr/>
            <p:nvPr/>
          </p:nvSpPr>
          <p:spPr bwMode="auto">
            <a:xfrm>
              <a:off x="3588657" y="2513405"/>
              <a:ext cx="2668101" cy="560779"/>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42" name="TextBox 14"/>
            <p:cNvSpPr txBox="1"/>
            <p:nvPr/>
          </p:nvSpPr>
          <p:spPr>
            <a:xfrm>
              <a:off x="3685537" y="2546893"/>
              <a:ext cx="3263931" cy="431071"/>
            </a:xfrm>
            <a:prstGeom prst="rect">
              <a:avLst/>
            </a:prstGeom>
            <a:noFill/>
          </p:spPr>
          <p:txBody>
            <a:bodyPr wrap="square">
              <a:spAutoFit/>
            </a:bodyPr>
            <a:lstStyle/>
            <a:p>
              <a:r>
                <a:rPr lang="zh-CN" altLang="en-US" dirty="0" smtClean="0">
                  <a:solidFill>
                    <a:schemeClr val="accent2"/>
                  </a:solidFill>
                  <a:latin typeface="+mn-ea"/>
                  <a:ea typeface="+mn-ea"/>
                </a:rPr>
                <a:t>（一）施工方案优选的作用</a:t>
              </a:r>
              <a:endParaRPr lang="en-US" altLang="zh-CN" dirty="0" smtClean="0">
                <a:solidFill>
                  <a:schemeClr val="accent2"/>
                </a:solidFill>
                <a:latin typeface="+mn-ea"/>
                <a:ea typeface="+mn-ea"/>
              </a:endParaRPr>
            </a:p>
            <a:p>
              <a:r>
                <a:rPr lang="zh-CN" altLang="en-US" dirty="0" smtClean="0">
                  <a:solidFill>
                    <a:schemeClr val="accent2"/>
                  </a:solidFill>
                  <a:latin typeface="+mn-ea"/>
                  <a:ea typeface="+mn-ea"/>
                </a:rPr>
                <a:t>（二）施工方案选择的基本要求</a:t>
              </a:r>
              <a:endParaRPr lang="zh-CN" altLang="en-US" dirty="0">
                <a:solidFill>
                  <a:schemeClr val="accent2"/>
                </a:solidFill>
                <a:latin typeface="+mn-ea"/>
                <a:ea typeface="+mn-ea"/>
              </a:endParaRPr>
            </a:p>
          </p:txBody>
        </p:sp>
      </p:grpSp>
      <p:cxnSp>
        <p:nvCxnSpPr>
          <p:cNvPr id="44" name="直接连接符 43"/>
          <p:cNvCxnSpPr>
            <a:stCxn id="5" idx="4"/>
          </p:cNvCxnSpPr>
          <p:nvPr/>
        </p:nvCxnSpPr>
        <p:spPr bwMode="auto">
          <a:xfrm>
            <a:off x="4049959" y="3884584"/>
            <a:ext cx="1941068" cy="1017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4065513" y="5530023"/>
            <a:ext cx="194786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Freeform 10"/>
          <p:cNvSpPr>
            <a:spLocks noEditPoints="1"/>
          </p:cNvSpPr>
          <p:nvPr/>
        </p:nvSpPr>
        <p:spPr bwMode="auto">
          <a:xfrm>
            <a:off x="2187883" y="3191742"/>
            <a:ext cx="1798638" cy="874712"/>
          </a:xfrm>
          <a:custGeom>
            <a:avLst/>
            <a:gdLst>
              <a:gd name="T0" fmla="*/ 1798760 w 2333"/>
              <a:gd name="T1" fmla="*/ 0 h 1818"/>
              <a:gd name="T2" fmla="*/ 1798760 w 2333"/>
              <a:gd name="T3" fmla="*/ 656428 h 1818"/>
              <a:gd name="T4" fmla="*/ 898994 w 2333"/>
              <a:gd name="T5" fmla="*/ 874916 h 1818"/>
              <a:gd name="T6" fmla="*/ 0 w 2333"/>
              <a:gd name="T7" fmla="*/ 656428 h 1818"/>
              <a:gd name="T8" fmla="*/ 0 w 2333"/>
              <a:gd name="T9" fmla="*/ 0 h 1818"/>
              <a:gd name="T10" fmla="*/ 1798760 w 2333"/>
              <a:gd name="T11" fmla="*/ 0 h 1818"/>
              <a:gd name="T12" fmla="*/ 89899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lumMod val="50000"/>
            </a:schemeClr>
          </a:solidFill>
          <a:ln w="9525">
            <a:noFill/>
            <a:round/>
          </a:ln>
        </p:spPr>
        <p:txBody>
          <a:bodyPr/>
          <a:lstStyle/>
          <a:p>
            <a:endParaRPr lang="zh-CN" altLang="en-US"/>
          </a:p>
        </p:txBody>
      </p:sp>
      <p:sp>
        <p:nvSpPr>
          <p:cNvPr id="14" name="TextBox 13"/>
          <p:cNvSpPr txBox="1"/>
          <p:nvPr/>
        </p:nvSpPr>
        <p:spPr>
          <a:xfrm>
            <a:off x="2274607" y="3297849"/>
            <a:ext cx="1582454" cy="584775"/>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rgbClr val="F8F8F8"/>
                </a:solidFill>
              </a:rPr>
              <a:t>技术经济分析的实质</a:t>
            </a:r>
            <a:endParaRPr lang="en-US" altLang="zh-CN" sz="1600" dirty="0">
              <a:solidFill>
                <a:srgbClr val="F8F8F8"/>
              </a:solidFill>
              <a:latin typeface="+mn-ea"/>
              <a:ea typeface="+mn-ea"/>
            </a:endParaRPr>
          </a:p>
        </p:txBody>
      </p:sp>
      <p:sp>
        <p:nvSpPr>
          <p:cNvPr id="29" name="Freeform 10"/>
          <p:cNvSpPr>
            <a:spLocks noEditPoints="1"/>
          </p:cNvSpPr>
          <p:nvPr/>
        </p:nvSpPr>
        <p:spPr bwMode="auto">
          <a:xfrm>
            <a:off x="2172562" y="4980706"/>
            <a:ext cx="1798638" cy="874712"/>
          </a:xfrm>
          <a:custGeom>
            <a:avLst/>
            <a:gdLst>
              <a:gd name="T0" fmla="*/ 1798760 w 2333"/>
              <a:gd name="T1" fmla="*/ 0 h 1818"/>
              <a:gd name="T2" fmla="*/ 1798760 w 2333"/>
              <a:gd name="T3" fmla="*/ 656428 h 1818"/>
              <a:gd name="T4" fmla="*/ 898994 w 2333"/>
              <a:gd name="T5" fmla="*/ 874916 h 1818"/>
              <a:gd name="T6" fmla="*/ 0 w 2333"/>
              <a:gd name="T7" fmla="*/ 656428 h 1818"/>
              <a:gd name="T8" fmla="*/ 0 w 2333"/>
              <a:gd name="T9" fmla="*/ 0 h 1818"/>
              <a:gd name="T10" fmla="*/ 1798760 w 2333"/>
              <a:gd name="T11" fmla="*/ 0 h 1818"/>
              <a:gd name="T12" fmla="*/ 89899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ln>
        </p:spPr>
        <p:txBody>
          <a:bodyPr/>
          <a:lstStyle/>
          <a:p>
            <a:endParaRPr lang="zh-CN" altLang="en-US"/>
          </a:p>
        </p:txBody>
      </p:sp>
      <p:sp>
        <p:nvSpPr>
          <p:cNvPr id="15" name="TextBox 14"/>
          <p:cNvSpPr txBox="1"/>
          <p:nvPr/>
        </p:nvSpPr>
        <p:spPr>
          <a:xfrm>
            <a:off x="2137941" y="5191469"/>
            <a:ext cx="1855787" cy="338554"/>
          </a:xfrm>
          <a:prstGeom prst="rect">
            <a:avLst/>
          </a:prstGeom>
          <a:noFill/>
        </p:spPr>
        <p:txBody>
          <a:bodyPr wrap="square">
            <a:spAutoFit/>
          </a:bodyPr>
          <a:lstStyle/>
          <a:p>
            <a:pPr algn="ctr">
              <a:buFont typeface="Arial" panose="020B0604020202020204" pitchFamily="34" charset="0"/>
              <a:buNone/>
              <a:defRPr/>
            </a:pPr>
            <a:r>
              <a:rPr lang="zh-CN" altLang="en-US" sz="1600" dirty="0" smtClean="0">
                <a:solidFill>
                  <a:srgbClr val="F8F8F8"/>
                </a:solidFill>
              </a:rPr>
              <a:t>技术经济指标分析</a:t>
            </a:r>
            <a:endParaRPr lang="en-US" altLang="zh-CN" sz="16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98587" y="1412776"/>
            <a:ext cx="9236297" cy="1843903"/>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smtClean="0">
                <a:latin typeface="+mn-ea"/>
                <a:ea typeface="+mn-ea"/>
              </a:rPr>
              <a:t>一、技术措施的制定</a:t>
            </a:r>
            <a:endParaRPr lang="en-US" altLang="zh-CN" sz="2400" dirty="0" smtClean="0">
              <a:latin typeface="+mn-ea"/>
              <a:ea typeface="+mn-ea"/>
            </a:endParaRPr>
          </a:p>
          <a:p>
            <a:pPr>
              <a:lnSpc>
                <a:spcPct val="150000"/>
              </a:lnSpc>
            </a:pPr>
            <a:r>
              <a:rPr lang="zh-CN" altLang="en-US" dirty="0" smtClean="0">
                <a:latin typeface="+mn-ea"/>
                <a:ea typeface="+mn-ea"/>
              </a:rPr>
              <a:t>技术措施主要包括质量保证措施、安全保证措施、进度保证措施、季节性施工措施、降低成本措施和文明施工措施等。单位工程的技术组织措施应由施工企业施工组织设计。结合具体工程条件，可参照表</a:t>
            </a:r>
            <a:r>
              <a:rPr lang="en-US" altLang="zh-CN" dirty="0" smtClean="0">
                <a:latin typeface="+mn-ea"/>
                <a:ea typeface="+mn-ea"/>
              </a:rPr>
              <a:t>5 - 15 </a:t>
            </a:r>
            <a:r>
              <a:rPr lang="zh-CN" altLang="en-US" dirty="0" smtClean="0">
                <a:latin typeface="+mn-ea"/>
                <a:ea typeface="+mn-ea"/>
              </a:rPr>
              <a:t>逐项拟定。</a:t>
            </a:r>
            <a:endParaRPr lang="en-US" altLang="zh-CN" dirty="0">
              <a:latin typeface="+mn-ea"/>
              <a:ea typeface="+mn-ea"/>
            </a:endParaRPr>
          </a:p>
        </p:txBody>
      </p:sp>
      <p:pic>
        <p:nvPicPr>
          <p:cNvPr id="269313" name="Picture 1" descr="C:\Users\Administrator\AppData\Roaming\Tencent\Users\1430847197\QQ\WinTemp\RichOle\XE3CNO}{47OJ}Z~$[SMUNOE.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304925" y="3466887"/>
            <a:ext cx="9329960" cy="2482393"/>
          </a:xfrm>
          <a:prstGeom prst="rect">
            <a:avLst/>
          </a:prstGeom>
          <a:noFill/>
        </p:spPr>
      </p:pic>
      <p:sp>
        <p:nvSpPr>
          <p:cNvPr id="7" name="TextBox 54"/>
          <p:cNvSpPr txBox="1">
            <a:spLocks noChangeArrowheads="1"/>
          </p:cNvSpPr>
          <p:nvPr/>
        </p:nvSpPr>
        <p:spPr bwMode="auto">
          <a:xfrm>
            <a:off x="1398587" y="125807"/>
            <a:ext cx="7004049" cy="369332"/>
          </a:xfrm>
          <a:prstGeom prst="rect">
            <a:avLst/>
          </a:prstGeom>
          <a:noFill/>
          <a:ln w="9525">
            <a:noFill/>
            <a:miter lim="800000"/>
          </a:ln>
        </p:spPr>
        <p:txBody>
          <a:bodyPr wrap="square">
            <a:spAutoFit/>
          </a:bodyPr>
          <a:lstStyle/>
          <a:p>
            <a:r>
              <a:rPr lang="zh-CN" altLang="en-US" dirty="0" smtClean="0">
                <a:solidFill>
                  <a:schemeClr val="accent2"/>
                </a:solidFill>
                <a:latin typeface="+mn-ea"/>
                <a:ea typeface="+mn-ea"/>
              </a:rPr>
              <a:t>施工现场技术组织措施与技术经济分析</a:t>
            </a:r>
            <a:endParaRPr lang="zh-CN" altLang="en-US" dirty="0">
              <a:solidFill>
                <a:schemeClr val="accent2"/>
              </a:solidFill>
              <a:latin typeface="+mn-ea"/>
              <a:ea typeface="+mn-ea"/>
            </a:endParaRPr>
          </a:p>
        </p:txBody>
      </p:sp>
      <p:sp>
        <p:nvSpPr>
          <p:cNvPr id="8" name="TextBox 55"/>
          <p:cNvSpPr txBox="1">
            <a:spLocks noChangeArrowheads="1"/>
          </p:cNvSpPr>
          <p:nvPr/>
        </p:nvSpPr>
        <p:spPr bwMode="auto">
          <a:xfrm>
            <a:off x="-310331" y="11663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8</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4925" y="2204864"/>
            <a:ext cx="5905500" cy="2346283"/>
          </a:xfrm>
          <a:prstGeom prst="rect">
            <a:avLst/>
          </a:prstGeom>
          <a:noFill/>
        </p:spPr>
        <p:txBody>
          <a:bodyPr>
            <a:spAutoFit/>
          </a:bodyPr>
          <a:lstStyle/>
          <a:p>
            <a:pPr>
              <a:lnSpc>
                <a:spcPct val="150000"/>
              </a:lnSpc>
              <a:buFont typeface="Arial" panose="020B0604020202020204" pitchFamily="34" charset="0"/>
              <a:buNone/>
              <a:defRPr/>
            </a:pPr>
            <a:r>
              <a:rPr lang="zh-CN" altLang="en-US" sz="2000" dirty="0" smtClean="0">
                <a:latin typeface="+mn-ea"/>
                <a:ea typeface="+mn-ea"/>
              </a:rPr>
              <a:t>（一）质量保证措施</a:t>
            </a:r>
            <a:endParaRPr lang="en-US" altLang="zh-CN" sz="2000" dirty="0" smtClean="0">
              <a:latin typeface="+mn-ea"/>
              <a:ea typeface="+mn-ea"/>
            </a:endParaRPr>
          </a:p>
          <a:p>
            <a:pPr>
              <a:lnSpc>
                <a:spcPct val="150000"/>
              </a:lnSpc>
              <a:buFont typeface="Arial" panose="020B0604020202020204" pitchFamily="34" charset="0"/>
              <a:buNone/>
              <a:defRPr/>
            </a:pPr>
            <a:r>
              <a:rPr lang="zh-CN" altLang="en-US" sz="2000" dirty="0" smtClean="0">
                <a:latin typeface="+mn-ea"/>
                <a:ea typeface="+mn-ea"/>
              </a:rPr>
              <a:t>（二）安全保证措施</a:t>
            </a:r>
            <a:endParaRPr lang="en-US" altLang="zh-CN" sz="2000" dirty="0" smtClean="0">
              <a:latin typeface="+mn-ea"/>
              <a:ea typeface="+mn-ea"/>
            </a:endParaRPr>
          </a:p>
          <a:p>
            <a:pPr>
              <a:lnSpc>
                <a:spcPct val="150000"/>
              </a:lnSpc>
              <a:buFont typeface="Arial" panose="020B0604020202020204" pitchFamily="34" charset="0"/>
              <a:buNone/>
              <a:defRPr/>
            </a:pPr>
            <a:r>
              <a:rPr lang="zh-CN" altLang="en-US" sz="2000" dirty="0" smtClean="0">
                <a:latin typeface="+mn-ea"/>
                <a:ea typeface="+mn-ea"/>
              </a:rPr>
              <a:t>（三）进度保证措施</a:t>
            </a:r>
            <a:endParaRPr lang="en-US" altLang="zh-CN" sz="2000" dirty="0" smtClean="0">
              <a:latin typeface="+mn-ea"/>
              <a:ea typeface="+mn-ea"/>
            </a:endParaRPr>
          </a:p>
          <a:p>
            <a:pPr>
              <a:lnSpc>
                <a:spcPct val="150000"/>
              </a:lnSpc>
              <a:buFont typeface="Arial" panose="020B0604020202020204" pitchFamily="34" charset="0"/>
              <a:buNone/>
              <a:defRPr/>
            </a:pPr>
            <a:r>
              <a:rPr lang="zh-CN" altLang="en-US" sz="2000" dirty="0" smtClean="0">
                <a:latin typeface="+mn-ea"/>
                <a:ea typeface="+mn-ea"/>
              </a:rPr>
              <a:t>（四）降低成本措施</a:t>
            </a:r>
            <a:endParaRPr lang="en-US" altLang="zh-CN" sz="2000" dirty="0" smtClean="0">
              <a:latin typeface="+mn-ea"/>
              <a:ea typeface="+mn-ea"/>
            </a:endParaRPr>
          </a:p>
          <a:p>
            <a:pPr>
              <a:lnSpc>
                <a:spcPct val="150000"/>
              </a:lnSpc>
              <a:buFont typeface="Arial" panose="020B0604020202020204" pitchFamily="34" charset="0"/>
              <a:buNone/>
              <a:defRPr/>
            </a:pPr>
            <a:r>
              <a:rPr lang="zh-CN" altLang="en-US" sz="2000" dirty="0" smtClean="0">
                <a:latin typeface="+mn-ea"/>
                <a:ea typeface="+mn-ea"/>
              </a:rPr>
              <a:t>（五）文明施工措施</a:t>
            </a:r>
            <a:endParaRPr lang="en-US" altLang="zh-CN" sz="2000" dirty="0" smtClean="0">
              <a:latin typeface="+mn-ea"/>
              <a:ea typeface="+mn-ea"/>
            </a:endParaRPr>
          </a:p>
        </p:txBody>
      </p:sp>
      <p:pic>
        <p:nvPicPr>
          <p:cNvPr id="7" name="Picture 2"/>
          <p:cNvPicPr>
            <a:picLocks noChangeAspect="1" noChangeArrowheads="1"/>
          </p:cNvPicPr>
          <p:nvPr/>
        </p:nvPicPr>
        <p:blipFill>
          <a:blip r:embed="rId1" cstate="print"/>
          <a:srcRect/>
          <a:stretch>
            <a:fillRect/>
          </a:stretch>
        </p:blipFill>
        <p:spPr bwMode="auto">
          <a:xfrm>
            <a:off x="5162277" y="1752600"/>
            <a:ext cx="6983820" cy="4124672"/>
          </a:xfrm>
          <a:prstGeom prst="rect">
            <a:avLst/>
          </a:prstGeom>
          <a:noFill/>
          <a:ln w="9525">
            <a:noFill/>
            <a:miter lim="800000"/>
            <a:headEnd/>
            <a:tailEnd/>
          </a:ln>
        </p:spPr>
      </p:pic>
      <p:sp>
        <p:nvSpPr>
          <p:cNvPr id="8" name="TextBox 54"/>
          <p:cNvSpPr txBox="1">
            <a:spLocks noChangeArrowheads="1"/>
          </p:cNvSpPr>
          <p:nvPr/>
        </p:nvSpPr>
        <p:spPr bwMode="auto">
          <a:xfrm>
            <a:off x="1398587" y="125807"/>
            <a:ext cx="7004049" cy="369332"/>
          </a:xfrm>
          <a:prstGeom prst="rect">
            <a:avLst/>
          </a:prstGeom>
          <a:noFill/>
          <a:ln w="9525">
            <a:noFill/>
            <a:miter lim="800000"/>
          </a:ln>
        </p:spPr>
        <p:txBody>
          <a:bodyPr wrap="square">
            <a:spAutoFit/>
          </a:bodyPr>
          <a:lstStyle/>
          <a:p>
            <a:r>
              <a:rPr lang="zh-CN" altLang="en-US" dirty="0" smtClean="0">
                <a:solidFill>
                  <a:schemeClr val="accent2"/>
                </a:solidFill>
                <a:latin typeface="+mn-ea"/>
                <a:ea typeface="+mn-ea"/>
              </a:rPr>
              <a:t>施工现场技术组织措施与技术经济分析</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1663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8</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48941" y="1419448"/>
            <a:ext cx="9329960" cy="4385816"/>
          </a:xfrm>
          <a:prstGeom prst="rect">
            <a:avLst/>
          </a:prstGeom>
          <a:noFill/>
        </p:spPr>
        <p:txBody>
          <a:bodyPr wrap="square">
            <a:spAutoFit/>
          </a:bodyPr>
          <a:lstStyle/>
          <a:p>
            <a:pPr>
              <a:lnSpc>
                <a:spcPct val="150000"/>
              </a:lnSpc>
            </a:pPr>
            <a:r>
              <a:rPr lang="zh-CN" altLang="en-US" sz="2400" dirty="0" smtClean="0">
                <a:latin typeface="+mn-ea"/>
                <a:ea typeface="+mn-ea"/>
              </a:rPr>
              <a:t>二、技术经济分析的实质</a:t>
            </a:r>
            <a:endParaRPr lang="zh-CN" altLang="en-US" sz="2400" dirty="0" smtClean="0">
              <a:latin typeface="+mn-ea"/>
              <a:ea typeface="+mn-ea"/>
            </a:endParaRPr>
          </a:p>
          <a:p>
            <a:pPr>
              <a:lnSpc>
                <a:spcPct val="150000"/>
              </a:lnSpc>
            </a:pPr>
            <a:r>
              <a:rPr lang="zh-CN" altLang="en-US" dirty="0" smtClean="0">
                <a:latin typeface="+mn-ea"/>
                <a:ea typeface="+mn-ea"/>
              </a:rPr>
              <a:t>（一）施工方案优选的作用</a:t>
            </a:r>
            <a:endParaRPr lang="en-US" altLang="zh-CN" dirty="0" smtClean="0">
              <a:latin typeface="+mn-ea"/>
              <a:ea typeface="+mn-ea"/>
            </a:endParaRPr>
          </a:p>
          <a:p>
            <a:pPr>
              <a:lnSpc>
                <a:spcPct val="150000"/>
              </a:lnSpc>
            </a:pPr>
            <a:r>
              <a:rPr lang="zh-CN" altLang="en-US" dirty="0" smtClean="0">
                <a:latin typeface="+mn-ea"/>
                <a:ea typeface="+mn-ea"/>
              </a:rPr>
              <a:t>施工方案是施工组织设计的核心问题。它是在对工程概况和特点进行分析的基础上，确定施工顺序和施工流向，以及施工方法和施工机械。</a:t>
            </a:r>
            <a:endParaRPr lang="en-US" altLang="zh-CN" dirty="0" smtClean="0">
              <a:latin typeface="+mn-ea"/>
              <a:ea typeface="+mn-ea"/>
            </a:endParaRPr>
          </a:p>
          <a:p>
            <a:pPr>
              <a:lnSpc>
                <a:spcPct val="150000"/>
              </a:lnSpc>
            </a:pPr>
            <a:r>
              <a:rPr lang="zh-CN" altLang="en-US" dirty="0" smtClean="0">
                <a:latin typeface="+mn-ea"/>
                <a:ea typeface="+mn-ea"/>
              </a:rPr>
              <a:t> （二）施工方案选择的基本要求</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）切实可行。 </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）施工期限是否满足要求，确保工程按期投产或交付使用，迅速发挥投资效益。 </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）工程质量和安全生产有可行的技术措施保障。</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）施工费用最低。</a:t>
            </a:r>
            <a:endParaRPr lang="zh-CN" altLang="en-US" dirty="0" smtClean="0">
              <a:latin typeface="+mn-ea"/>
              <a:ea typeface="+mn-ea"/>
            </a:endParaRPr>
          </a:p>
          <a:p>
            <a:pPr>
              <a:lnSpc>
                <a:spcPct val="150000"/>
              </a:lnSpc>
            </a:pPr>
            <a:r>
              <a:rPr lang="zh-CN" altLang="en-US" dirty="0" smtClean="0">
                <a:latin typeface="+mn-ea"/>
                <a:ea typeface="+mn-ea"/>
              </a:rPr>
              <a:t>以上施工要求，属于统一的整体，应作为衡量施工方案优劣的标准。</a:t>
            </a:r>
            <a:endParaRPr lang="en-US" altLang="zh-CN" dirty="0">
              <a:latin typeface="+mn-ea"/>
              <a:ea typeface="+mn-ea"/>
            </a:endParaRPr>
          </a:p>
        </p:txBody>
      </p:sp>
      <p:sp>
        <p:nvSpPr>
          <p:cNvPr id="7" name="TextBox 54"/>
          <p:cNvSpPr txBox="1">
            <a:spLocks noChangeArrowheads="1"/>
          </p:cNvSpPr>
          <p:nvPr/>
        </p:nvSpPr>
        <p:spPr bwMode="auto">
          <a:xfrm>
            <a:off x="1398587" y="125807"/>
            <a:ext cx="7004049" cy="369332"/>
          </a:xfrm>
          <a:prstGeom prst="rect">
            <a:avLst/>
          </a:prstGeom>
          <a:noFill/>
          <a:ln w="9525">
            <a:noFill/>
            <a:miter lim="800000"/>
          </a:ln>
        </p:spPr>
        <p:txBody>
          <a:bodyPr wrap="square">
            <a:spAutoFit/>
          </a:bodyPr>
          <a:lstStyle/>
          <a:p>
            <a:r>
              <a:rPr lang="zh-CN" altLang="en-US" dirty="0" smtClean="0">
                <a:solidFill>
                  <a:schemeClr val="accent2"/>
                </a:solidFill>
                <a:latin typeface="+mn-ea"/>
                <a:ea typeface="+mn-ea"/>
              </a:rPr>
              <a:t>施工现场技术组织措施与技术经济分析</a:t>
            </a:r>
            <a:endParaRPr lang="zh-CN" altLang="en-US" dirty="0">
              <a:solidFill>
                <a:schemeClr val="accent2"/>
              </a:solidFill>
              <a:latin typeface="+mn-ea"/>
              <a:ea typeface="+mn-ea"/>
            </a:endParaRPr>
          </a:p>
        </p:txBody>
      </p:sp>
      <p:sp>
        <p:nvSpPr>
          <p:cNvPr id="8" name="TextBox 55"/>
          <p:cNvSpPr txBox="1">
            <a:spLocks noChangeArrowheads="1"/>
          </p:cNvSpPr>
          <p:nvPr/>
        </p:nvSpPr>
        <p:spPr bwMode="auto">
          <a:xfrm>
            <a:off x="-310331" y="11663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8</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4285" y="1412776"/>
            <a:ext cx="6480720" cy="4385816"/>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smtClean="0">
                <a:latin typeface="+mn-ea"/>
                <a:ea typeface="+mn-ea"/>
              </a:rPr>
              <a:t>三、技术经济指标分析</a:t>
            </a:r>
            <a:endParaRPr lang="en-US" altLang="zh-CN" sz="2400" dirty="0" smtClean="0">
              <a:latin typeface="+mn-ea"/>
              <a:ea typeface="+mn-ea"/>
            </a:endParaRPr>
          </a:p>
          <a:p>
            <a:pPr>
              <a:lnSpc>
                <a:spcPct val="150000"/>
              </a:lnSpc>
            </a:pPr>
            <a:r>
              <a:rPr lang="zh-CN" altLang="en-US" dirty="0" smtClean="0">
                <a:latin typeface="+mn-ea"/>
                <a:ea typeface="+mn-ea"/>
              </a:rPr>
              <a:t>施工方案的技术经济分析是选择最优方案的重要途径。评价施工方案的技术经济指标有工期指标、成本指标、主要工种施工机械化程度指标、主要材料节约指标、劳动消耗量指标等。 </a:t>
            </a:r>
            <a:endParaRPr lang="en-US" altLang="zh-CN" dirty="0" smtClean="0">
              <a:latin typeface="+mn-ea"/>
              <a:ea typeface="+mn-ea"/>
            </a:endParaRPr>
          </a:p>
          <a:p>
            <a:pPr>
              <a:lnSpc>
                <a:spcPct val="150000"/>
              </a:lnSpc>
            </a:pPr>
            <a:r>
              <a:rPr lang="zh-CN" altLang="en-US" dirty="0" smtClean="0">
                <a:latin typeface="+mn-ea"/>
                <a:ea typeface="+mn-ea"/>
              </a:rPr>
              <a:t>（一）技术经济分析的重点</a:t>
            </a:r>
            <a:endParaRPr lang="en-US" altLang="zh-CN" dirty="0" smtClean="0">
              <a:latin typeface="+mn-ea"/>
              <a:ea typeface="+mn-ea"/>
            </a:endParaRPr>
          </a:p>
          <a:p>
            <a:pPr>
              <a:lnSpc>
                <a:spcPct val="150000"/>
              </a:lnSpc>
            </a:pPr>
            <a:r>
              <a:rPr lang="zh-CN" altLang="en-US" dirty="0" smtClean="0">
                <a:latin typeface="+mn-ea"/>
                <a:ea typeface="+mn-ea"/>
              </a:rPr>
              <a:t>技术经济分析应围绕质量、工期、成本三个主要方面，即在保证质量的前提下使工期合理、费用最少、效益最好。 </a:t>
            </a:r>
            <a:endParaRPr lang="en-US" altLang="zh-CN" dirty="0" smtClean="0">
              <a:latin typeface="+mn-ea"/>
              <a:ea typeface="+mn-ea"/>
            </a:endParaRPr>
          </a:p>
          <a:p>
            <a:pPr>
              <a:lnSpc>
                <a:spcPct val="150000"/>
              </a:lnSpc>
            </a:pPr>
            <a:r>
              <a:rPr lang="zh-CN" altLang="en-US" dirty="0" smtClean="0">
                <a:latin typeface="+mn-ea"/>
                <a:ea typeface="+mn-ea"/>
              </a:rPr>
              <a:t>（二）技术经济分析方法</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定性分析</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定量分析</a:t>
            </a:r>
            <a:endParaRPr lang="en-US" altLang="zh-CN" dirty="0">
              <a:latin typeface="+mn-ea"/>
              <a:ea typeface="+mn-ea"/>
            </a:endParaRPr>
          </a:p>
        </p:txBody>
      </p:sp>
      <p:pic>
        <p:nvPicPr>
          <p:cNvPr id="7" name="Picture 2"/>
          <p:cNvPicPr>
            <a:picLocks noChangeAspect="1" noChangeArrowheads="1"/>
          </p:cNvPicPr>
          <p:nvPr/>
        </p:nvPicPr>
        <p:blipFill>
          <a:blip r:embed="rId1" cstate="print"/>
          <a:srcRect/>
          <a:stretch>
            <a:fillRect/>
          </a:stretch>
        </p:blipFill>
        <p:spPr bwMode="auto">
          <a:xfrm>
            <a:off x="6648" y="1988840"/>
            <a:ext cx="5011613" cy="3323827"/>
          </a:xfrm>
          <a:prstGeom prst="rect">
            <a:avLst/>
          </a:prstGeom>
          <a:noFill/>
          <a:ln w="9525">
            <a:noFill/>
            <a:miter lim="800000"/>
            <a:headEnd/>
            <a:tailEnd/>
          </a:ln>
        </p:spPr>
      </p:pic>
      <p:sp>
        <p:nvSpPr>
          <p:cNvPr id="8" name="TextBox 54"/>
          <p:cNvSpPr txBox="1">
            <a:spLocks noChangeArrowheads="1"/>
          </p:cNvSpPr>
          <p:nvPr/>
        </p:nvSpPr>
        <p:spPr bwMode="auto">
          <a:xfrm>
            <a:off x="1398587" y="125807"/>
            <a:ext cx="7004049" cy="369332"/>
          </a:xfrm>
          <a:prstGeom prst="rect">
            <a:avLst/>
          </a:prstGeom>
          <a:noFill/>
          <a:ln w="9525">
            <a:noFill/>
            <a:miter lim="800000"/>
          </a:ln>
        </p:spPr>
        <p:txBody>
          <a:bodyPr wrap="square">
            <a:spAutoFit/>
          </a:bodyPr>
          <a:lstStyle/>
          <a:p>
            <a:r>
              <a:rPr lang="zh-CN" altLang="en-US" dirty="0" smtClean="0">
                <a:solidFill>
                  <a:schemeClr val="accent2"/>
                </a:solidFill>
                <a:latin typeface="+mn-ea"/>
                <a:ea typeface="+mn-ea"/>
              </a:rPr>
              <a:t>施工现场技术组织措施与技术经济分析</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0331" y="11663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8</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ln>
        </p:spPr>
        <p:txBody>
          <a:bodyPr wrap="square">
            <a:spAutoFit/>
          </a:bodyPr>
          <a:lstStyle/>
          <a:p>
            <a:pPr algn="ctr">
              <a:buFont typeface="Arial" panose="020B0604020202020204" pitchFamily="34" charset="0"/>
              <a:buNone/>
            </a:pPr>
            <a:r>
              <a:rPr lang="zh-CN" altLang="en-US" sz="3200" dirty="0">
                <a:solidFill>
                  <a:schemeClr val="accent2"/>
                </a:solidFill>
                <a:latin typeface="+mn-ea"/>
                <a:ea typeface="+mn-ea"/>
              </a:rPr>
              <a:t>职业技能知识点考核</a:t>
            </a:r>
            <a:endParaRPr lang="zh-CN" altLang="en-US" sz="3200" dirty="0">
              <a:solidFill>
                <a:schemeClr val="accent2"/>
              </a:solidFill>
              <a:latin typeface="+mn-ea"/>
              <a:ea typeface="+mn-ea"/>
            </a:endParaRPr>
          </a:p>
        </p:txBody>
      </p:sp>
      <p:sp>
        <p:nvSpPr>
          <p:cNvPr id="25" name="TextBox 24"/>
          <p:cNvSpPr txBox="1"/>
          <p:nvPr/>
        </p:nvSpPr>
        <p:spPr>
          <a:xfrm>
            <a:off x="4802237" y="1534863"/>
            <a:ext cx="6480720" cy="4198393"/>
          </a:xfrm>
          <a:prstGeom prst="rect">
            <a:avLst/>
          </a:prstGeom>
          <a:noFill/>
        </p:spPr>
        <p:txBody>
          <a:bodyPr wrap="square" rtlCol="0">
            <a:spAutoFit/>
          </a:bodyPr>
          <a:lstStyle/>
          <a:p>
            <a:pPr>
              <a:lnSpc>
                <a:spcPct val="150000"/>
              </a:lnSpc>
            </a:pPr>
            <a:r>
              <a:rPr lang="en-US" altLang="zh-CN" dirty="0" smtClean="0">
                <a:latin typeface="+mn-ea"/>
                <a:ea typeface="+mn-ea"/>
              </a:rPr>
              <a:t>1. </a:t>
            </a:r>
            <a:r>
              <a:rPr lang="zh-CN" altLang="en-US" dirty="0" smtClean="0">
                <a:latin typeface="+mn-ea"/>
                <a:ea typeface="+mn-ea"/>
              </a:rPr>
              <a:t>简述单位工程施工组织设计的编制依据。</a:t>
            </a:r>
            <a:endParaRPr lang="zh-CN" altLang="en-US" dirty="0" smtClean="0">
              <a:latin typeface="+mn-ea"/>
              <a:ea typeface="+mn-ea"/>
            </a:endParaRPr>
          </a:p>
          <a:p>
            <a:pPr>
              <a:lnSpc>
                <a:spcPct val="150000"/>
              </a:lnSpc>
            </a:pPr>
            <a:r>
              <a:rPr lang="en-US" altLang="zh-CN" dirty="0" smtClean="0">
                <a:latin typeface="+mn-ea"/>
                <a:ea typeface="+mn-ea"/>
              </a:rPr>
              <a:t>2. </a:t>
            </a:r>
            <a:r>
              <a:rPr lang="zh-CN" altLang="en-US" dirty="0" smtClean="0">
                <a:latin typeface="+mn-ea"/>
                <a:ea typeface="+mn-ea"/>
              </a:rPr>
              <a:t>单位工程施工组织设计内容有哪些？</a:t>
            </a:r>
            <a:endParaRPr lang="zh-CN" altLang="en-US" dirty="0" smtClean="0">
              <a:latin typeface="+mn-ea"/>
              <a:ea typeface="+mn-ea"/>
            </a:endParaRPr>
          </a:p>
          <a:p>
            <a:pPr>
              <a:lnSpc>
                <a:spcPct val="150000"/>
              </a:lnSpc>
            </a:pPr>
            <a:r>
              <a:rPr lang="en-US" altLang="zh-CN" dirty="0" smtClean="0">
                <a:latin typeface="+mn-ea"/>
                <a:ea typeface="+mn-ea"/>
              </a:rPr>
              <a:t>3. </a:t>
            </a:r>
            <a:r>
              <a:rPr lang="zh-CN" altLang="en-US" dirty="0" smtClean="0">
                <a:latin typeface="+mn-ea"/>
                <a:ea typeface="+mn-ea"/>
              </a:rPr>
              <a:t>简述单位施工组织设计的工程概况所包含的内容。</a:t>
            </a:r>
            <a:endParaRPr lang="zh-CN" altLang="en-US" dirty="0" smtClean="0">
              <a:latin typeface="+mn-ea"/>
              <a:ea typeface="+mn-ea"/>
            </a:endParaRPr>
          </a:p>
          <a:p>
            <a:pPr>
              <a:lnSpc>
                <a:spcPct val="150000"/>
              </a:lnSpc>
            </a:pPr>
            <a:r>
              <a:rPr lang="en-US" altLang="zh-CN" dirty="0" smtClean="0">
                <a:latin typeface="+mn-ea"/>
                <a:ea typeface="+mn-ea"/>
              </a:rPr>
              <a:t>4. </a:t>
            </a:r>
            <a:r>
              <a:rPr lang="zh-CN" altLang="en-US" dirty="0" smtClean="0">
                <a:latin typeface="+mn-ea"/>
                <a:ea typeface="+mn-ea"/>
              </a:rPr>
              <a:t>单位施工组织设计的工程主要情况需要介绍哪些？</a:t>
            </a:r>
            <a:endParaRPr lang="zh-CN" altLang="en-US" dirty="0" smtClean="0">
              <a:latin typeface="+mn-ea"/>
              <a:ea typeface="+mn-ea"/>
            </a:endParaRPr>
          </a:p>
          <a:p>
            <a:pPr>
              <a:lnSpc>
                <a:spcPct val="150000"/>
              </a:lnSpc>
            </a:pPr>
            <a:r>
              <a:rPr lang="en-US" altLang="zh-CN" dirty="0" smtClean="0">
                <a:latin typeface="+mn-ea"/>
                <a:ea typeface="+mn-ea"/>
              </a:rPr>
              <a:t>5. </a:t>
            </a:r>
            <a:r>
              <a:rPr lang="zh-CN" altLang="en-US" dirty="0" smtClean="0">
                <a:latin typeface="+mn-ea"/>
                <a:ea typeface="+mn-ea"/>
              </a:rPr>
              <a:t>单位施工组织设计中的工程施工条件主要包括哪些内容？</a:t>
            </a:r>
            <a:endParaRPr lang="zh-CN" altLang="en-US" dirty="0" smtClean="0">
              <a:latin typeface="+mn-ea"/>
              <a:ea typeface="+mn-ea"/>
            </a:endParaRPr>
          </a:p>
          <a:p>
            <a:pPr>
              <a:lnSpc>
                <a:spcPct val="150000"/>
              </a:lnSpc>
            </a:pPr>
            <a:r>
              <a:rPr lang="en-US" altLang="zh-CN" dirty="0" smtClean="0">
                <a:latin typeface="+mn-ea"/>
                <a:ea typeface="+mn-ea"/>
              </a:rPr>
              <a:t>6. </a:t>
            </a:r>
            <a:r>
              <a:rPr lang="zh-CN" altLang="en-US" dirty="0" smtClean="0">
                <a:latin typeface="+mn-ea"/>
                <a:ea typeface="+mn-ea"/>
              </a:rPr>
              <a:t>简述施工部署所包括的具体内容。</a:t>
            </a:r>
            <a:endParaRPr lang="zh-CN" altLang="en-US" dirty="0" smtClean="0">
              <a:latin typeface="+mn-ea"/>
              <a:ea typeface="+mn-ea"/>
            </a:endParaRPr>
          </a:p>
          <a:p>
            <a:pPr>
              <a:lnSpc>
                <a:spcPct val="150000"/>
              </a:lnSpc>
            </a:pPr>
            <a:r>
              <a:rPr lang="en-US" altLang="zh-CN" dirty="0" smtClean="0">
                <a:latin typeface="+mn-ea"/>
                <a:ea typeface="+mn-ea"/>
              </a:rPr>
              <a:t>7. </a:t>
            </a:r>
            <a:r>
              <a:rPr lang="zh-CN" altLang="en-US" dirty="0" smtClean="0">
                <a:latin typeface="+mn-ea"/>
                <a:ea typeface="+mn-ea"/>
              </a:rPr>
              <a:t>施工部署中如何进行进度安排和空间组织安排？</a:t>
            </a:r>
            <a:endParaRPr lang="zh-CN" altLang="en-US" dirty="0" smtClean="0">
              <a:latin typeface="+mn-ea"/>
              <a:ea typeface="+mn-ea"/>
            </a:endParaRPr>
          </a:p>
          <a:p>
            <a:pPr>
              <a:lnSpc>
                <a:spcPct val="150000"/>
              </a:lnSpc>
            </a:pPr>
            <a:r>
              <a:rPr lang="en-US" altLang="zh-CN" dirty="0" smtClean="0">
                <a:latin typeface="+mn-ea"/>
                <a:ea typeface="+mn-ea"/>
              </a:rPr>
              <a:t>8. </a:t>
            </a:r>
            <a:r>
              <a:rPr lang="zh-CN" altLang="en-US" dirty="0" smtClean="0">
                <a:latin typeface="+mn-ea"/>
                <a:ea typeface="+mn-ea"/>
              </a:rPr>
              <a:t>简述确定施工方法和施工机械的原则。</a:t>
            </a:r>
            <a:endParaRPr lang="zh-CN" altLang="en-US" dirty="0" smtClean="0">
              <a:latin typeface="+mn-ea"/>
              <a:ea typeface="+mn-ea"/>
            </a:endParaRPr>
          </a:p>
          <a:p>
            <a:pPr>
              <a:lnSpc>
                <a:spcPct val="150000"/>
              </a:lnSpc>
            </a:pPr>
            <a:r>
              <a:rPr lang="en-US" altLang="zh-CN" dirty="0" smtClean="0">
                <a:latin typeface="+mn-ea"/>
                <a:ea typeface="+mn-ea"/>
              </a:rPr>
              <a:t>9. </a:t>
            </a:r>
            <a:r>
              <a:rPr lang="zh-CN" altLang="en-US" dirty="0" smtClean="0">
                <a:latin typeface="+mn-ea"/>
                <a:ea typeface="+mn-ea"/>
              </a:rPr>
              <a:t>土方施工机械包括哪些？</a:t>
            </a:r>
            <a:endParaRPr lang="zh-CN" altLang="en-US" dirty="0" smtClean="0">
              <a:latin typeface="+mn-ea"/>
              <a:ea typeface="+mn-ea"/>
            </a:endParaRPr>
          </a:p>
          <a:p>
            <a:pPr>
              <a:lnSpc>
                <a:spcPct val="150000"/>
              </a:lnSpc>
            </a:pPr>
            <a:r>
              <a:rPr lang="en-US" altLang="zh-CN" dirty="0" smtClean="0">
                <a:latin typeface="+mn-ea"/>
                <a:ea typeface="+mn-ea"/>
              </a:rPr>
              <a:t>10. </a:t>
            </a:r>
            <a:r>
              <a:rPr lang="zh-CN" altLang="en-US" dirty="0" smtClean="0">
                <a:latin typeface="+mn-ea"/>
                <a:ea typeface="+mn-ea"/>
              </a:rPr>
              <a:t>进度计划的编制依据是什么？</a:t>
            </a:r>
            <a:endParaRPr lang="zh-CN" altLang="en-US" dirty="0" smtClean="0">
              <a:latin typeface="+mn-ea"/>
              <a:ea typeface="+mn-ea"/>
            </a:endParaRPr>
          </a:p>
        </p:txBody>
      </p:sp>
      <p:sp>
        <p:nvSpPr>
          <p:cNvPr id="27" name="TextBox 26"/>
          <p:cNvSpPr txBox="1"/>
          <p:nvPr/>
        </p:nvSpPr>
        <p:spPr>
          <a:xfrm>
            <a:off x="1437258" y="188640"/>
            <a:ext cx="4157067" cy="338554"/>
          </a:xfrm>
          <a:prstGeom prst="rect">
            <a:avLst/>
          </a:prstGeom>
          <a:noFill/>
        </p:spPr>
        <p:txBody>
          <a:bodyPr wrap="square" rtlCol="0">
            <a:spAutoFit/>
          </a:bodyPr>
          <a:lstStyle/>
          <a:p>
            <a:pPr marL="0" lvl="1">
              <a:buFont typeface="Arial" panose="020B0604020202020204" pitchFamily="34" charset="0"/>
              <a:buNone/>
            </a:pPr>
            <a:r>
              <a:rPr lang="zh-CN" altLang="en-US" sz="1600" dirty="0" smtClean="0">
                <a:solidFill>
                  <a:schemeClr val="accent2"/>
                </a:solidFill>
                <a:latin typeface="+mn-ea"/>
                <a:ea typeface="+mn-ea"/>
              </a:rPr>
              <a:t>职业技能知识点考核</a:t>
            </a:r>
            <a:endParaRPr lang="zh-CN" altLang="en-US" sz="1600"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065933" y="1556792"/>
            <a:ext cx="7992888" cy="4440767"/>
          </a:xfrm>
          <a:prstGeom prst="rect">
            <a:avLst/>
          </a:prstGeom>
          <a:noFill/>
        </p:spPr>
        <p:txBody>
          <a:bodyPr wrap="square" rtlCol="0">
            <a:spAutoFit/>
          </a:bodyPr>
          <a:lstStyle/>
          <a:p>
            <a:pPr>
              <a:lnSpc>
                <a:spcPct val="200000"/>
              </a:lnSpc>
            </a:pPr>
            <a:r>
              <a:rPr lang="en-US" altLang="zh-CN" dirty="0" smtClean="0">
                <a:latin typeface="+mn-ea"/>
                <a:ea typeface="+mn-ea"/>
              </a:rPr>
              <a:t>11. </a:t>
            </a:r>
            <a:r>
              <a:rPr lang="zh-CN" altLang="en-US" dirty="0" smtClean="0">
                <a:latin typeface="+mn-ea"/>
                <a:ea typeface="+mn-ea"/>
              </a:rPr>
              <a:t>单位工程施工进度计划编制步骤是什么？</a:t>
            </a:r>
            <a:endParaRPr lang="zh-CN" altLang="en-US" dirty="0" smtClean="0">
              <a:latin typeface="+mn-ea"/>
              <a:ea typeface="+mn-ea"/>
            </a:endParaRPr>
          </a:p>
          <a:p>
            <a:pPr>
              <a:lnSpc>
                <a:spcPct val="200000"/>
              </a:lnSpc>
            </a:pPr>
            <a:r>
              <a:rPr lang="en-US" altLang="zh-CN" dirty="0" smtClean="0">
                <a:latin typeface="+mn-ea"/>
                <a:ea typeface="+mn-ea"/>
              </a:rPr>
              <a:t>12. </a:t>
            </a:r>
            <a:r>
              <a:rPr lang="zh-CN" altLang="en-US" dirty="0" smtClean="0">
                <a:latin typeface="+mn-ea"/>
                <a:ea typeface="+mn-ea"/>
              </a:rPr>
              <a:t>简述施工天数的计算方法。</a:t>
            </a:r>
            <a:endParaRPr lang="zh-CN" altLang="en-US" dirty="0" smtClean="0">
              <a:latin typeface="+mn-ea"/>
              <a:ea typeface="+mn-ea"/>
            </a:endParaRPr>
          </a:p>
          <a:p>
            <a:pPr>
              <a:lnSpc>
                <a:spcPct val="200000"/>
              </a:lnSpc>
            </a:pPr>
            <a:r>
              <a:rPr lang="en-US" altLang="zh-CN" dirty="0" smtClean="0">
                <a:latin typeface="+mn-ea"/>
                <a:ea typeface="+mn-ea"/>
              </a:rPr>
              <a:t>13. </a:t>
            </a:r>
            <a:r>
              <a:rPr lang="zh-CN" altLang="en-US" dirty="0" smtClean="0">
                <a:latin typeface="+mn-ea"/>
                <a:ea typeface="+mn-ea"/>
              </a:rPr>
              <a:t>技术、现场、资金准备包括哪些内容</a:t>
            </a:r>
            <a:r>
              <a:rPr lang="en-US" altLang="zh-CN" dirty="0" smtClean="0">
                <a:latin typeface="+mn-ea"/>
                <a:ea typeface="+mn-ea"/>
              </a:rPr>
              <a:t>?</a:t>
            </a:r>
            <a:endParaRPr lang="en-US" altLang="zh-CN" dirty="0" smtClean="0">
              <a:latin typeface="+mn-ea"/>
              <a:ea typeface="+mn-ea"/>
            </a:endParaRPr>
          </a:p>
          <a:p>
            <a:pPr>
              <a:lnSpc>
                <a:spcPct val="200000"/>
              </a:lnSpc>
            </a:pPr>
            <a:r>
              <a:rPr lang="en-US" altLang="zh-CN" dirty="0" smtClean="0">
                <a:latin typeface="+mn-ea"/>
                <a:ea typeface="+mn-ea"/>
              </a:rPr>
              <a:t>14. </a:t>
            </a:r>
            <a:r>
              <a:rPr lang="zh-CN" altLang="en-US" dirty="0" smtClean="0">
                <a:latin typeface="+mn-ea"/>
                <a:ea typeface="+mn-ea"/>
              </a:rPr>
              <a:t>资源配置计划的编制一般包括哪几项</a:t>
            </a:r>
            <a:r>
              <a:rPr lang="en-US" altLang="zh-CN" dirty="0" smtClean="0">
                <a:latin typeface="+mn-ea"/>
                <a:ea typeface="+mn-ea"/>
              </a:rPr>
              <a:t>?</a:t>
            </a:r>
            <a:endParaRPr lang="en-US" altLang="zh-CN" dirty="0" smtClean="0">
              <a:latin typeface="+mn-ea"/>
              <a:ea typeface="+mn-ea"/>
            </a:endParaRPr>
          </a:p>
          <a:p>
            <a:pPr>
              <a:lnSpc>
                <a:spcPct val="200000"/>
              </a:lnSpc>
            </a:pPr>
            <a:r>
              <a:rPr lang="en-US" altLang="zh-CN" dirty="0" smtClean="0">
                <a:latin typeface="+mn-ea"/>
                <a:ea typeface="+mn-ea"/>
              </a:rPr>
              <a:t>15. </a:t>
            </a:r>
            <a:r>
              <a:rPr lang="zh-CN" altLang="en-US" dirty="0" smtClean="0">
                <a:latin typeface="+mn-ea"/>
                <a:ea typeface="+mn-ea"/>
              </a:rPr>
              <a:t>施工现场平面图布置原则是什么？</a:t>
            </a:r>
            <a:endParaRPr lang="zh-CN" altLang="en-US" dirty="0" smtClean="0">
              <a:latin typeface="+mn-ea"/>
              <a:ea typeface="+mn-ea"/>
            </a:endParaRPr>
          </a:p>
          <a:p>
            <a:pPr>
              <a:lnSpc>
                <a:spcPct val="200000"/>
              </a:lnSpc>
            </a:pPr>
            <a:r>
              <a:rPr lang="en-US" altLang="zh-CN" dirty="0" smtClean="0">
                <a:latin typeface="+mn-ea"/>
                <a:ea typeface="+mn-ea"/>
              </a:rPr>
              <a:t>16. </a:t>
            </a:r>
            <a:r>
              <a:rPr lang="zh-CN" altLang="en-US" dirty="0" smtClean="0">
                <a:latin typeface="+mn-ea"/>
                <a:ea typeface="+mn-ea"/>
              </a:rPr>
              <a:t>如何在施工平面图上确定材料及半成品的堆放位置？</a:t>
            </a:r>
            <a:endParaRPr lang="zh-CN" altLang="en-US" dirty="0" smtClean="0">
              <a:latin typeface="+mn-ea"/>
              <a:ea typeface="+mn-ea"/>
            </a:endParaRPr>
          </a:p>
          <a:p>
            <a:pPr>
              <a:lnSpc>
                <a:spcPct val="200000"/>
              </a:lnSpc>
            </a:pPr>
            <a:r>
              <a:rPr lang="en-US" altLang="zh-CN" dirty="0" smtClean="0">
                <a:latin typeface="+mn-ea"/>
                <a:ea typeface="+mn-ea"/>
              </a:rPr>
              <a:t>17. </a:t>
            </a:r>
            <a:r>
              <a:rPr lang="zh-CN" altLang="en-US" dirty="0" smtClean="0">
                <a:latin typeface="+mn-ea"/>
                <a:ea typeface="+mn-ea"/>
              </a:rPr>
              <a:t>降低成本的具体措施有哪些？</a:t>
            </a:r>
            <a:endParaRPr lang="zh-CN" altLang="en-US" dirty="0" smtClean="0">
              <a:latin typeface="+mn-ea"/>
              <a:ea typeface="+mn-ea"/>
            </a:endParaRPr>
          </a:p>
          <a:p>
            <a:pPr>
              <a:lnSpc>
                <a:spcPct val="200000"/>
              </a:lnSpc>
            </a:pPr>
            <a:r>
              <a:rPr lang="en-US" altLang="zh-CN" dirty="0" smtClean="0">
                <a:latin typeface="+mn-ea"/>
                <a:ea typeface="+mn-ea"/>
              </a:rPr>
              <a:t>18. </a:t>
            </a:r>
            <a:r>
              <a:rPr lang="zh-CN" altLang="en-US" dirty="0" smtClean="0">
                <a:latin typeface="+mn-ea"/>
                <a:ea typeface="+mn-ea"/>
              </a:rPr>
              <a:t>降低成本率公式的具体形式是什么？</a:t>
            </a:r>
            <a:endParaRPr lang="zh-CN" altLang="en-US" dirty="0">
              <a:latin typeface="+mn-ea"/>
              <a:ea typeface="+mn-ea"/>
            </a:endParaRPr>
          </a:p>
        </p:txBody>
      </p:sp>
      <p:sp>
        <p:nvSpPr>
          <p:cNvPr id="4" name="TextBox 26"/>
          <p:cNvSpPr txBox="1"/>
          <p:nvPr/>
        </p:nvSpPr>
        <p:spPr>
          <a:xfrm>
            <a:off x="1437258" y="188640"/>
            <a:ext cx="4157067" cy="338554"/>
          </a:xfrm>
          <a:prstGeom prst="rect">
            <a:avLst/>
          </a:prstGeom>
          <a:noFill/>
        </p:spPr>
        <p:txBody>
          <a:bodyPr wrap="square" rtlCol="0">
            <a:spAutoFit/>
          </a:bodyPr>
          <a:lstStyle/>
          <a:p>
            <a:pPr marL="0" lvl="1">
              <a:buFont typeface="Arial" panose="020B0604020202020204" pitchFamily="34" charset="0"/>
              <a:buNone/>
            </a:pPr>
            <a:r>
              <a:rPr lang="zh-CN" altLang="en-US" sz="1600" dirty="0" smtClean="0">
                <a:solidFill>
                  <a:schemeClr val="accent2"/>
                </a:solidFill>
                <a:latin typeface="+mn-ea"/>
                <a:ea typeface="+mn-ea"/>
              </a:rPr>
              <a:t>职业技能知识点考核</a:t>
            </a:r>
            <a:endParaRPr lang="zh-CN" altLang="en-US" sz="1600"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投入材料的采购计划</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2" name="矩形 1"/>
          <p:cNvSpPr/>
          <p:nvPr/>
        </p:nvSpPr>
        <p:spPr>
          <a:xfrm>
            <a:off x="541520" y="1796922"/>
            <a:ext cx="6624736" cy="3416320"/>
          </a:xfrm>
          <a:prstGeom prst="rect">
            <a:avLst/>
          </a:prstGeom>
        </p:spPr>
        <p:txBody>
          <a:bodyPr wrap="square">
            <a:spAutoFit/>
          </a:bodyPr>
          <a:lstStyle/>
          <a:p>
            <a:pPr>
              <a:lnSpc>
                <a:spcPct val="150000"/>
              </a:lnSpc>
            </a:pPr>
            <a:r>
              <a:rPr lang="en-US" altLang="zh-CN" dirty="0">
                <a:solidFill>
                  <a:srgbClr val="444444"/>
                </a:solidFill>
                <a:latin typeface="+mn-ea"/>
                <a:ea typeface="+mn-ea"/>
              </a:rPr>
              <a:t>1) </a:t>
            </a:r>
            <a:r>
              <a:rPr lang="zh-CN" altLang="en-US" dirty="0">
                <a:solidFill>
                  <a:srgbClr val="444444"/>
                </a:solidFill>
                <a:latin typeface="+mn-ea"/>
                <a:ea typeface="+mn-ea"/>
              </a:rPr>
              <a:t>材料申请计划</a:t>
            </a:r>
            <a:br>
              <a:rPr lang="zh-CN" altLang="en-US" dirty="0">
                <a:latin typeface="+mn-ea"/>
                <a:ea typeface="+mn-ea"/>
              </a:rPr>
            </a:br>
            <a:r>
              <a:rPr lang="zh-CN" altLang="en-US" dirty="0">
                <a:solidFill>
                  <a:srgbClr val="444444"/>
                </a:solidFill>
                <a:latin typeface="+mn-ea"/>
                <a:ea typeface="+mn-ea"/>
              </a:rPr>
              <a:t>    项目技术负责人负责编制材料申请计划，由项目经理进行审批。对于由公司统一采购的物资，计划提交给公司物资部门，对于由项目采购的物资，计划提交项目采购人员。</a:t>
            </a:r>
            <a:br>
              <a:rPr lang="zh-CN" altLang="en-US" dirty="0">
                <a:latin typeface="+mn-ea"/>
                <a:ea typeface="+mn-ea"/>
              </a:rPr>
            </a:br>
            <a:r>
              <a:rPr lang="zh-CN" altLang="en-US" dirty="0">
                <a:solidFill>
                  <a:srgbClr val="444444"/>
                </a:solidFill>
                <a:latin typeface="+mn-ea"/>
                <a:ea typeface="+mn-ea"/>
              </a:rPr>
              <a:t>    材料申请计划作为制定采购计划和向供应商订货的依据，应注明产品的名称、规格型号、单位、数量、主要技术要求（含质量）、进场日期、提交样品时间等。对物资的包装、运输等方面有特殊要求时，也应在物资申请计划中注明。</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538541" y="2137450"/>
            <a:ext cx="4106863" cy="27352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投入材料的采购计划</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3" name="矩形 2"/>
          <p:cNvSpPr/>
          <p:nvPr/>
        </p:nvSpPr>
        <p:spPr>
          <a:xfrm>
            <a:off x="5018261" y="2444062"/>
            <a:ext cx="6408712" cy="1754326"/>
          </a:xfrm>
          <a:prstGeom prst="rect">
            <a:avLst/>
          </a:prstGeom>
        </p:spPr>
        <p:txBody>
          <a:bodyPr wrap="square">
            <a:spAutoFit/>
          </a:bodyPr>
          <a:lstStyle/>
          <a:p>
            <a:pPr>
              <a:lnSpc>
                <a:spcPct val="150000"/>
              </a:lnSpc>
            </a:pPr>
            <a:r>
              <a:rPr lang="en-US" altLang="zh-CN" dirty="0">
                <a:solidFill>
                  <a:srgbClr val="444444"/>
                </a:solidFill>
                <a:latin typeface="+mn-ea"/>
                <a:ea typeface="+mn-ea"/>
              </a:rPr>
              <a:t>2) </a:t>
            </a:r>
            <a:r>
              <a:rPr lang="zh-CN" altLang="en-US" dirty="0">
                <a:solidFill>
                  <a:srgbClr val="444444"/>
                </a:solidFill>
                <a:latin typeface="+mn-ea"/>
                <a:ea typeface="+mn-ea"/>
              </a:rPr>
              <a:t>材料采购计划</a:t>
            </a:r>
            <a:br>
              <a:rPr lang="zh-CN" altLang="en-US" dirty="0">
                <a:latin typeface="+mn-ea"/>
                <a:ea typeface="+mn-ea"/>
              </a:rPr>
            </a:br>
            <a:r>
              <a:rPr lang="zh-CN" altLang="en-US" dirty="0">
                <a:solidFill>
                  <a:srgbClr val="444444"/>
                </a:solidFill>
                <a:latin typeface="+mn-ea"/>
                <a:ea typeface="+mn-ea"/>
              </a:rPr>
              <a:t>    公司物资部门或项目的采购人员应根据材料申请计划和采购方案，编制材料采购计划报业主</a:t>
            </a:r>
            <a:r>
              <a:rPr lang="en-US" altLang="zh-CN" dirty="0">
                <a:solidFill>
                  <a:srgbClr val="444444"/>
                </a:solidFill>
                <a:latin typeface="+mn-ea"/>
                <a:ea typeface="+mn-ea"/>
              </a:rPr>
              <a:t>/</a:t>
            </a:r>
            <a:r>
              <a:rPr lang="zh-CN" altLang="en-US" dirty="0">
                <a:solidFill>
                  <a:srgbClr val="444444"/>
                </a:solidFill>
                <a:latin typeface="+mn-ea"/>
                <a:ea typeface="+mn-ea"/>
              </a:rPr>
              <a:t>监理审批。材料采购计划中应确定采购方式、采购人员、候选供应商名单和采购时间等。</a:t>
            </a:r>
            <a:endParaRPr lang="zh-CN" altLang="en-US" dirty="0">
              <a:latin typeface="+mn-ea"/>
              <a:ea typeface="+mn-ea"/>
            </a:endParaRPr>
          </a:p>
        </p:txBody>
      </p:sp>
      <p:pic>
        <p:nvPicPr>
          <p:cNvPr id="7" name="Picture 2"/>
          <p:cNvPicPr>
            <a:picLocks noChangeAspect="1" noChangeArrowheads="1"/>
          </p:cNvPicPr>
          <p:nvPr/>
        </p:nvPicPr>
        <p:blipFill>
          <a:blip r:embed="rId1" cstate="print"/>
          <a:srcRect/>
          <a:stretch>
            <a:fillRect/>
          </a:stretch>
        </p:blipFill>
        <p:spPr bwMode="auto">
          <a:xfrm>
            <a:off x="409749" y="2169973"/>
            <a:ext cx="4104456" cy="2661131"/>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1</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722117" y="2108200"/>
            <a:ext cx="1980029" cy="769441"/>
          </a:xfrm>
          <a:prstGeom prst="rect">
            <a:avLst/>
          </a:prstGeom>
          <a:noFill/>
        </p:spPr>
        <p:txBody>
          <a:bodyPr wrap="none">
            <a:spAutoFit/>
          </a:bodyPr>
          <a:lstStyle/>
          <a:p>
            <a:pPr marL="0" lvl="1">
              <a:buFont typeface="Arial" panose="020B0604020202020204" pitchFamily="34" charset="0"/>
              <a:buNone/>
              <a:defRPr/>
            </a:pPr>
            <a:r>
              <a:rPr lang="zh-CN" altLang="en-US" sz="4400" dirty="0" smtClean="0">
                <a:latin typeface="+mn-ea"/>
                <a:ea typeface="+mn-ea"/>
              </a:rPr>
              <a:t>概    述</a:t>
            </a:r>
            <a:endParaRPr lang="zh-CN" altLang="en-US" sz="4400" b="1" spc="400" dirty="0">
              <a:solidFill>
                <a:srgbClr val="0070C0"/>
              </a:solidFill>
              <a:latin typeface="+mn-ea"/>
              <a:ea typeface="+mn-ea"/>
            </a:endParaRPr>
          </a:p>
        </p:txBody>
      </p:sp>
      <p:sp>
        <p:nvSpPr>
          <p:cNvPr id="9" name="文本框 9"/>
          <p:cNvSpPr txBox="1">
            <a:spLocks noChangeArrowheads="1"/>
          </p:cNvSpPr>
          <p:nvPr/>
        </p:nvSpPr>
        <p:spPr bwMode="auto">
          <a:xfrm>
            <a:off x="1743075" y="4360863"/>
            <a:ext cx="6153150" cy="1197572"/>
          </a:xfrm>
          <a:prstGeom prst="rect">
            <a:avLst/>
          </a:prstGeom>
          <a:noFill/>
          <a:ln w="9525">
            <a:noFill/>
            <a:miter lim="800000"/>
          </a:ln>
        </p:spPr>
        <p:txBody>
          <a:bodyPr lIns="0" tIns="0" rIns="0" bIns="0">
            <a:spAutoFit/>
          </a:bodyPr>
          <a:lstStyle/>
          <a:p>
            <a:pPr>
              <a:lnSpc>
                <a:spcPct val="150000"/>
              </a:lnSpc>
            </a:pPr>
            <a:r>
              <a:rPr lang="zh-CN" altLang="en-US" dirty="0" smtClean="0">
                <a:latin typeface="+mn-ea"/>
                <a:ea typeface="+mn-ea"/>
              </a:rPr>
              <a:t>熟悉位工程施工组织设计的编制依据，掌握单位工程施工组织设计编制程序和编制内容。能依据单位工程施工组织设计编制程序，编制单位工程施工组织设计。</a:t>
            </a:r>
            <a:endParaRPr lang="zh-CN" altLang="en-US" dirty="0">
              <a:latin typeface="+mn-ea"/>
              <a:ea typeface="+mn-ea"/>
            </a:endParaRPr>
          </a:p>
        </p:txBody>
      </p:sp>
      <p:grpSp>
        <p:nvGrpSpPr>
          <p:cNvPr id="25" name="组合 24"/>
          <p:cNvGrpSpPr/>
          <p:nvPr/>
        </p:nvGrpSpPr>
        <p:grpSpPr bwMode="auto">
          <a:xfrm>
            <a:off x="9663113" y="436086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1755"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投入材料的采购计划</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2" name="矩形 1"/>
          <p:cNvSpPr/>
          <p:nvPr/>
        </p:nvSpPr>
        <p:spPr>
          <a:xfrm>
            <a:off x="397870" y="1556792"/>
            <a:ext cx="7286774" cy="3831818"/>
          </a:xfrm>
          <a:prstGeom prst="rect">
            <a:avLst/>
          </a:prstGeom>
        </p:spPr>
        <p:txBody>
          <a:bodyPr wrap="square">
            <a:spAutoFit/>
          </a:bodyPr>
          <a:lstStyle/>
          <a:p>
            <a:pPr>
              <a:lnSpc>
                <a:spcPct val="150000"/>
              </a:lnSpc>
            </a:pPr>
            <a:r>
              <a:rPr lang="zh-CN" altLang="en-US" b="1" dirty="0">
                <a:solidFill>
                  <a:srgbClr val="444444"/>
                </a:solidFill>
                <a:latin typeface="+mn-ea"/>
                <a:ea typeface="+mn-ea"/>
              </a:rPr>
              <a:t>候选供应商的来源如下：</a:t>
            </a:r>
            <a:br>
              <a:rPr lang="zh-CN" altLang="en-US" dirty="0">
                <a:latin typeface="+mn-ea"/>
                <a:ea typeface="+mn-ea"/>
              </a:rPr>
            </a:br>
            <a:r>
              <a:rPr lang="zh-CN" altLang="en-US" dirty="0">
                <a:solidFill>
                  <a:srgbClr val="444444"/>
                </a:solidFill>
                <a:latin typeface="+mn-ea"/>
                <a:ea typeface="+mn-ea"/>
              </a:rPr>
              <a:t>    从公司“合格供应商名单”中选择，并优先考虑能提供安全、环保产品的供应商；</a:t>
            </a:r>
            <a:br>
              <a:rPr lang="zh-CN" altLang="en-US" dirty="0">
                <a:latin typeface="+mn-ea"/>
                <a:ea typeface="+mn-ea"/>
              </a:rPr>
            </a:br>
            <a:r>
              <a:rPr lang="zh-CN" altLang="en-US" dirty="0">
                <a:solidFill>
                  <a:srgbClr val="444444"/>
                </a:solidFill>
                <a:latin typeface="+mn-ea"/>
                <a:ea typeface="+mn-ea"/>
              </a:rPr>
              <a:t>    其他供应商（只有当</a:t>
            </a:r>
            <a:r>
              <a:rPr lang="en-US" altLang="zh-CN" dirty="0">
                <a:solidFill>
                  <a:srgbClr val="444444"/>
                </a:solidFill>
                <a:latin typeface="+mn-ea"/>
                <a:ea typeface="+mn-ea"/>
              </a:rPr>
              <a:t>《</a:t>
            </a:r>
            <a:r>
              <a:rPr lang="zh-CN" altLang="en-US" dirty="0">
                <a:solidFill>
                  <a:srgbClr val="444444"/>
                </a:solidFill>
                <a:latin typeface="+mn-ea"/>
                <a:ea typeface="+mn-ea"/>
              </a:rPr>
              <a:t>合格物资供应商名册</a:t>
            </a:r>
            <a:r>
              <a:rPr lang="en-US" altLang="zh-CN" dirty="0">
                <a:solidFill>
                  <a:srgbClr val="444444"/>
                </a:solidFill>
                <a:latin typeface="+mn-ea"/>
                <a:ea typeface="+mn-ea"/>
              </a:rPr>
              <a:t>》</a:t>
            </a:r>
            <a:r>
              <a:rPr lang="zh-CN" altLang="en-US" dirty="0">
                <a:solidFill>
                  <a:srgbClr val="444444"/>
                </a:solidFill>
                <a:latin typeface="+mn-ea"/>
                <a:ea typeface="+mn-ea"/>
              </a:rPr>
              <a:t>中的供应商不能满足工程要求时，才能从名册之外挑选其他候选者）</a:t>
            </a:r>
            <a:r>
              <a:rPr lang="zh-CN" altLang="en-US" dirty="0" smtClean="0">
                <a:solidFill>
                  <a:srgbClr val="444444"/>
                </a:solidFill>
                <a:latin typeface="+mn-ea"/>
                <a:ea typeface="+mn-ea"/>
              </a:rPr>
              <a:t>；业主</a:t>
            </a:r>
            <a:r>
              <a:rPr lang="zh-CN" altLang="en-US" dirty="0">
                <a:solidFill>
                  <a:srgbClr val="444444"/>
                </a:solidFill>
                <a:latin typeface="+mn-ea"/>
                <a:ea typeface="+mn-ea"/>
              </a:rPr>
              <a:t>指定的供应商。</a:t>
            </a:r>
            <a:br>
              <a:rPr lang="zh-CN" altLang="en-US" dirty="0">
                <a:latin typeface="+mn-ea"/>
                <a:ea typeface="+mn-ea"/>
              </a:rPr>
            </a:br>
            <a:r>
              <a:rPr lang="zh-CN" altLang="en-US" dirty="0">
                <a:solidFill>
                  <a:srgbClr val="444444"/>
                </a:solidFill>
                <a:latin typeface="+mn-ea"/>
                <a:ea typeface="+mn-ea"/>
              </a:rPr>
              <a:t>    当对候选供应商名单进行调整时，应得到原批准人员的批准。</a:t>
            </a:r>
            <a:br>
              <a:rPr lang="zh-CN" altLang="en-US" dirty="0">
                <a:latin typeface="+mn-ea"/>
                <a:ea typeface="+mn-ea"/>
              </a:rPr>
            </a:br>
            <a:r>
              <a:rPr lang="zh-CN" altLang="en-US" dirty="0">
                <a:solidFill>
                  <a:srgbClr val="444444"/>
                </a:solidFill>
                <a:latin typeface="+mn-ea"/>
                <a:ea typeface="+mn-ea"/>
              </a:rPr>
              <a:t>    材料采购计划中，应根据物资采购的技术复杂程度、市场竞争情况、采购金额以及数量大小确定采购方式：招标采购、邀请报价采购和零星采购。</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684644" y="1772816"/>
            <a:ext cx="4252913" cy="3170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投入材料的采购计划</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2" name="矩形 1"/>
          <p:cNvSpPr/>
          <p:nvPr/>
        </p:nvSpPr>
        <p:spPr>
          <a:xfrm>
            <a:off x="841797" y="1803792"/>
            <a:ext cx="6840760" cy="3416320"/>
          </a:xfrm>
          <a:prstGeom prst="rect">
            <a:avLst/>
          </a:prstGeom>
        </p:spPr>
        <p:txBody>
          <a:bodyPr wrap="square">
            <a:spAutoFit/>
          </a:bodyPr>
          <a:lstStyle/>
          <a:p>
            <a:pPr>
              <a:lnSpc>
                <a:spcPct val="150000"/>
              </a:lnSpc>
            </a:pPr>
            <a:r>
              <a:rPr lang="en-US" altLang="zh-CN" dirty="0">
                <a:solidFill>
                  <a:srgbClr val="444444"/>
                </a:solidFill>
                <a:latin typeface="+mn-ea"/>
                <a:ea typeface="+mn-ea"/>
              </a:rPr>
              <a:t>3) </a:t>
            </a:r>
            <a:r>
              <a:rPr lang="zh-CN" altLang="en-US" dirty="0">
                <a:solidFill>
                  <a:srgbClr val="444444"/>
                </a:solidFill>
                <a:latin typeface="+mn-ea"/>
                <a:ea typeface="+mn-ea"/>
              </a:rPr>
              <a:t>编制周转材料需用计划，并根据综合施工网络计划图中各分部分项工程进度计划，分类、分批进场，由项目材料员现场接收、保管，对一些须先行定制的周转材料及时进行加工定制，并根据进度计划进行调整、补充，所有施工材料满足规定要求，以确保工程顺利施工。</a:t>
            </a:r>
            <a:br>
              <a:rPr lang="zh-CN" altLang="en-US" dirty="0">
                <a:latin typeface="+mn-ea"/>
                <a:ea typeface="+mn-ea"/>
              </a:rPr>
            </a:br>
            <a:r>
              <a:rPr lang="zh-CN" altLang="en-US" dirty="0">
                <a:solidFill>
                  <a:srgbClr val="444444"/>
                </a:solidFill>
                <a:latin typeface="+mn-ea"/>
                <a:ea typeface="+mn-ea"/>
              </a:rPr>
              <a:t>    为保证施工生产的正常进行，公司将根据施工总进度需要提出材料采购、加工及进场计划，通过加强计划管理，消除周转材料对施工进度的潜在影响以形成对施工总进度计划实现的有力保障。</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898581" y="2164154"/>
            <a:ext cx="3847552" cy="226574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ln>
        </p:spPr>
        <p:txBody>
          <a:bodyPr anchor="ctr"/>
          <a:lstStyle/>
          <a:p>
            <a:pPr>
              <a:buFont typeface="Arial" panose="020B0604020202020204" pitchFamily="34" charset="0"/>
              <a:buNone/>
            </a:pPr>
            <a:r>
              <a:rPr lang="zh-CN" altLang="en-US" sz="6600" b="1" dirty="0" smtClean="0">
                <a:solidFill>
                  <a:srgbClr val="294A5A"/>
                </a:solidFill>
                <a:latin typeface="微软雅黑" panose="020B0503020204020204" pitchFamily="34" charset="-122"/>
                <a:ea typeface="微软雅黑" panose="020B0503020204020204" pitchFamily="34" charset="-122"/>
              </a:rPr>
              <a:t>感</a:t>
            </a:r>
            <a:r>
              <a:rPr lang="zh-CN" altLang="en-US" sz="6600" b="1" dirty="0">
                <a:solidFill>
                  <a:srgbClr val="294A5A"/>
                </a:solidFill>
                <a:latin typeface="微软雅黑" panose="020B0503020204020204" pitchFamily="34" charset="-122"/>
                <a:ea typeface="微软雅黑" panose="020B0503020204020204" pitchFamily="34" charset="-122"/>
              </a:rPr>
              <a:t>谢聆听</a:t>
            </a:r>
            <a:endParaRPr lang="zh-CN" altLang="en-US" sz="6600" b="1" dirty="0">
              <a:solidFill>
                <a:srgbClr val="294A5A"/>
              </a:solidFill>
              <a:latin typeface="微软雅黑" panose="020B0503020204020204" pitchFamily="34" charset="-122"/>
              <a:ea typeface="微软雅黑" panose="020B0503020204020204" pitchFamily="34"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Tree>
  </p:cSld>
  <p:clrMapOvr>
    <a:masterClrMapping/>
  </p:clrMapOvr>
  <p:transition spd="slow" advTm="8843">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494631" y="105248"/>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概    述</a:t>
            </a:r>
            <a:endParaRPr lang="zh-CN" altLang="en-US" b="1" spc="400" dirty="0">
              <a:solidFill>
                <a:schemeClr val="accent2"/>
              </a:solidFill>
              <a:latin typeface="+mn-ea"/>
              <a:ea typeface="+mn-ea"/>
            </a:endParaRPr>
          </a:p>
        </p:txBody>
      </p:sp>
      <p:sp>
        <p:nvSpPr>
          <p:cNvPr id="33794" name="TextBox 55"/>
          <p:cNvSpPr txBox="1">
            <a:spLocks noChangeArrowheads="1"/>
          </p:cNvSpPr>
          <p:nvPr/>
        </p:nvSpPr>
        <p:spPr bwMode="auto">
          <a:xfrm>
            <a:off x="-326296"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26" name="Freeform 11"/>
          <p:cNvSpPr/>
          <p:nvPr/>
        </p:nvSpPr>
        <p:spPr bwMode="auto">
          <a:xfrm>
            <a:off x="6038850" y="1268413"/>
            <a:ext cx="995363" cy="4614862"/>
          </a:xfrm>
          <a:custGeom>
            <a:avLst/>
            <a:gdLst>
              <a:gd name="T0" fmla="*/ 0 w 1412"/>
              <a:gd name="T1" fmla="*/ 62981 h 6009"/>
              <a:gd name="T2" fmla="*/ 0 w 1412"/>
              <a:gd name="T3" fmla="*/ 0 h 6009"/>
              <a:gd name="T4" fmla="*/ 199496 w 1412"/>
              <a:gd name="T5" fmla="*/ 54533 h 6009"/>
              <a:gd name="T6" fmla="*/ 365154 w 1412"/>
              <a:gd name="T7" fmla="*/ 139788 h 6009"/>
              <a:gd name="T8" fmla="*/ 509665 w 1412"/>
              <a:gd name="T9" fmla="*/ 281880 h 6009"/>
              <a:gd name="T10" fmla="*/ 608356 w 1412"/>
              <a:gd name="T11" fmla="*/ 458535 h 6009"/>
              <a:gd name="T12" fmla="*/ 659111 w 1412"/>
              <a:gd name="T13" fmla="*/ 651320 h 6009"/>
              <a:gd name="T14" fmla="*/ 680964 w 1412"/>
              <a:gd name="T15" fmla="*/ 876363 h 6009"/>
              <a:gd name="T16" fmla="*/ 656291 w 1412"/>
              <a:gd name="T17" fmla="*/ 1152099 h 6009"/>
              <a:gd name="T18" fmla="*/ 603421 w 1412"/>
              <a:gd name="T19" fmla="*/ 1406329 h 6009"/>
              <a:gd name="T20" fmla="*/ 583683 w 1412"/>
              <a:gd name="T21" fmla="*/ 1671312 h 6009"/>
              <a:gd name="T22" fmla="*/ 612585 w 1412"/>
              <a:gd name="T23" fmla="*/ 1921701 h 6009"/>
              <a:gd name="T24" fmla="*/ 677439 w 1412"/>
              <a:gd name="T25" fmla="*/ 2063793 h 6009"/>
              <a:gd name="T26" fmla="*/ 782474 w 1412"/>
              <a:gd name="T27" fmla="*/ 2162106 h 6009"/>
              <a:gd name="T28" fmla="*/ 876935 w 1412"/>
              <a:gd name="T29" fmla="*/ 2218942 h 6009"/>
              <a:gd name="T30" fmla="*/ 995363 w 1412"/>
              <a:gd name="T31" fmla="*/ 2242752 h 6009"/>
              <a:gd name="T32" fmla="*/ 995363 w 1412"/>
              <a:gd name="T33" fmla="*/ 2364875 h 6009"/>
              <a:gd name="T34" fmla="*/ 814901 w 1412"/>
              <a:gd name="T35" fmla="*/ 2430160 h 6009"/>
              <a:gd name="T36" fmla="*/ 704226 w 1412"/>
              <a:gd name="T37" fmla="*/ 2527705 h 6009"/>
              <a:gd name="T38" fmla="*/ 620340 w 1412"/>
              <a:gd name="T39" fmla="*/ 2694375 h 6009"/>
              <a:gd name="T40" fmla="*/ 582273 w 1412"/>
              <a:gd name="T41" fmla="*/ 2921722 h 6009"/>
              <a:gd name="T42" fmla="*/ 599192 w 1412"/>
              <a:gd name="T43" fmla="*/ 3220501 h 6009"/>
              <a:gd name="T44" fmla="*/ 623159 w 1412"/>
              <a:gd name="T45" fmla="*/ 3419430 h 6009"/>
              <a:gd name="T46" fmla="*/ 659111 w 1412"/>
              <a:gd name="T47" fmla="*/ 3649849 h 6009"/>
              <a:gd name="T48" fmla="*/ 665455 w 1412"/>
              <a:gd name="T49" fmla="*/ 3875661 h 6009"/>
              <a:gd name="T50" fmla="*/ 629504 w 1412"/>
              <a:gd name="T51" fmla="*/ 4094559 h 6009"/>
              <a:gd name="T52" fmla="*/ 558306 w 1412"/>
              <a:gd name="T53" fmla="*/ 4265070 h 6009"/>
              <a:gd name="T54" fmla="*/ 450451 w 1412"/>
              <a:gd name="T55" fmla="*/ 4406394 h 6009"/>
              <a:gd name="T56" fmla="*/ 322859 w 1412"/>
              <a:gd name="T57" fmla="*/ 4515459 h 6009"/>
              <a:gd name="T58" fmla="*/ 218529 w 1412"/>
              <a:gd name="T59" fmla="*/ 4583049 h 6009"/>
              <a:gd name="T60" fmla="*/ 149445 w 1412"/>
              <a:gd name="T61" fmla="*/ 4612236 h 6009"/>
              <a:gd name="T62" fmla="*/ 120543 w 1412"/>
              <a:gd name="T63" fmla="*/ 4587658 h 6009"/>
              <a:gd name="T64" fmla="*/ 146626 w 1412"/>
              <a:gd name="T65" fmla="*/ 4535429 h 6009"/>
              <a:gd name="T66" fmla="*/ 211479 w 1412"/>
              <a:gd name="T67" fmla="*/ 4485505 h 6009"/>
              <a:gd name="T68" fmla="*/ 313694 w 1412"/>
              <a:gd name="T69" fmla="*/ 4381816 h 6009"/>
              <a:gd name="T70" fmla="*/ 397581 w 1412"/>
              <a:gd name="T71" fmla="*/ 4233579 h 6009"/>
              <a:gd name="T72" fmla="*/ 440582 w 1412"/>
              <a:gd name="T73" fmla="*/ 4082270 h 6009"/>
              <a:gd name="T74" fmla="*/ 449746 w 1412"/>
              <a:gd name="T75" fmla="*/ 3933266 h 6009"/>
              <a:gd name="T76" fmla="*/ 435648 w 1412"/>
              <a:gd name="T77" fmla="*/ 3705918 h 6009"/>
              <a:gd name="T78" fmla="*/ 411680 w 1412"/>
              <a:gd name="T79" fmla="*/ 3391011 h 6009"/>
              <a:gd name="T80" fmla="*/ 407450 w 1412"/>
              <a:gd name="T81" fmla="*/ 3109131 h 6009"/>
              <a:gd name="T82" fmla="*/ 445517 w 1412"/>
              <a:gd name="T83" fmla="*/ 2844916 h 6009"/>
              <a:gd name="T84" fmla="*/ 544207 w 1412"/>
              <a:gd name="T85" fmla="*/ 2620641 h 6009"/>
              <a:gd name="T86" fmla="*/ 663340 w 1412"/>
              <a:gd name="T87" fmla="*/ 2469332 h 6009"/>
              <a:gd name="T88" fmla="*/ 897378 w 1412"/>
              <a:gd name="T89" fmla="*/ 2313414 h 6009"/>
              <a:gd name="T90" fmla="*/ 728899 w 1412"/>
              <a:gd name="T91" fmla="*/ 2212030 h 6009"/>
              <a:gd name="T92" fmla="*/ 623159 w 1412"/>
              <a:gd name="T93" fmla="*/ 2125238 h 6009"/>
              <a:gd name="T94" fmla="*/ 520944 w 1412"/>
              <a:gd name="T95" fmla="*/ 1969321 h 6009"/>
              <a:gd name="T96" fmla="*/ 430713 w 1412"/>
              <a:gd name="T97" fmla="*/ 1750422 h 6009"/>
              <a:gd name="T98" fmla="*/ 393352 w 1412"/>
              <a:gd name="T99" fmla="*/ 1515394 h 6009"/>
              <a:gd name="T100" fmla="*/ 396171 w 1412"/>
              <a:gd name="T101" fmla="*/ 1265773 h 6009"/>
              <a:gd name="T102" fmla="*/ 426483 w 1412"/>
              <a:gd name="T103" fmla="*/ 1004630 h 6009"/>
              <a:gd name="T104" fmla="*/ 455386 w 1412"/>
              <a:gd name="T105" fmla="*/ 694332 h 6009"/>
              <a:gd name="T106" fmla="*/ 436352 w 1412"/>
              <a:gd name="T107" fmla="*/ 494634 h 6009"/>
              <a:gd name="T108" fmla="*/ 366564 w 1412"/>
              <a:gd name="T109" fmla="*/ 338717 h 6009"/>
              <a:gd name="T110" fmla="*/ 240382 w 1412"/>
              <a:gd name="T111" fmla="*/ 184336 h 6009"/>
              <a:gd name="T112" fmla="*/ 107150 w 1412"/>
              <a:gd name="T113" fmla="*/ 101385 h 6009"/>
              <a:gd name="T114" fmla="*/ 0 w 1412"/>
              <a:gd name="T115" fmla="*/ 62981 h 60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2"/>
              <a:gd name="T175" fmla="*/ 0 h 6009"/>
              <a:gd name="T176" fmla="*/ 1412 w 1412"/>
              <a:gd name="T177" fmla="*/ 6009 h 60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w="9525">
            <a:noFill/>
            <a:round/>
          </a:ln>
        </p:spPr>
        <p:txBody>
          <a:bodyPr/>
          <a:lstStyle/>
          <a:p>
            <a:endParaRPr lang="zh-CN" altLang="en-US"/>
          </a:p>
        </p:txBody>
      </p:sp>
      <p:grpSp>
        <p:nvGrpSpPr>
          <p:cNvPr id="27" name="组合 26"/>
          <p:cNvGrpSpPr/>
          <p:nvPr/>
        </p:nvGrpSpPr>
        <p:grpSpPr bwMode="auto">
          <a:xfrm>
            <a:off x="1057821" y="1576073"/>
            <a:ext cx="4680520" cy="743553"/>
            <a:chOff x="1719659" y="1414217"/>
            <a:chExt cx="3322338" cy="696912"/>
          </a:xfrm>
        </p:grpSpPr>
        <p:sp>
          <p:nvSpPr>
            <p:cNvPr id="28" name="Freeform 5"/>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13" name="TextBox 28"/>
            <p:cNvSpPr txBox="1">
              <a:spLocks noChangeArrowheads="1"/>
            </p:cNvSpPr>
            <p:nvPr/>
          </p:nvSpPr>
          <p:spPr bwMode="auto">
            <a:xfrm>
              <a:off x="1719659" y="1601721"/>
              <a:ext cx="3322338" cy="306632"/>
            </a:xfrm>
            <a:prstGeom prst="rect">
              <a:avLst/>
            </a:prstGeom>
            <a:noFill/>
            <a:ln w="9525">
              <a:noFill/>
              <a:miter lim="800000"/>
            </a:ln>
          </p:spPr>
          <p:txBody>
            <a:bodyPr>
              <a:spAutoFit/>
            </a:bodyPr>
            <a:lstStyle/>
            <a:p>
              <a:pPr algn="ctr">
                <a:buFont typeface="Arial" panose="020B0604020202020204" pitchFamily="34" charset="0"/>
                <a:buNone/>
              </a:pPr>
              <a:r>
                <a:rPr lang="zh-CN" altLang="en-US" sz="2000" dirty="0">
                  <a:latin typeface="+mn-ea"/>
                  <a:ea typeface="+mn-ea"/>
                </a:rPr>
                <a:t>一</a:t>
              </a:r>
              <a:r>
                <a:rPr lang="zh-CN" altLang="en-US" sz="2000" dirty="0" smtClean="0">
                  <a:latin typeface="+mn-ea"/>
                  <a:ea typeface="+mn-ea"/>
                </a:rPr>
                <a:t>、单位工程施工组织设计编制依据</a:t>
              </a:r>
              <a:endParaRPr lang="zh-CN" altLang="en-US" sz="2000" b="1" dirty="0">
                <a:latin typeface="+mn-ea"/>
                <a:ea typeface="+mn-ea"/>
              </a:endParaRPr>
            </a:p>
          </p:txBody>
        </p:sp>
      </p:grpSp>
      <p:grpSp>
        <p:nvGrpSpPr>
          <p:cNvPr id="30" name="组合 29"/>
          <p:cNvGrpSpPr/>
          <p:nvPr/>
        </p:nvGrpSpPr>
        <p:grpSpPr bwMode="auto">
          <a:xfrm>
            <a:off x="1129829" y="3294318"/>
            <a:ext cx="3233738" cy="695325"/>
            <a:chOff x="1800275" y="2266350"/>
            <a:chExt cx="3233739" cy="695325"/>
          </a:xfrm>
        </p:grpSpPr>
        <p:sp>
          <p:nvSpPr>
            <p:cNvPr id="31" name="Freeform 6"/>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11" name="TextBox 31"/>
            <p:cNvSpPr txBox="1">
              <a:spLocks noChangeArrowheads="1"/>
            </p:cNvSpPr>
            <p:nvPr/>
          </p:nvSpPr>
          <p:spPr bwMode="auto">
            <a:xfrm>
              <a:off x="1812154" y="2440929"/>
              <a:ext cx="3221860" cy="400110"/>
            </a:xfrm>
            <a:prstGeom prst="rect">
              <a:avLst/>
            </a:prstGeom>
            <a:noFill/>
            <a:ln w="9525">
              <a:noFill/>
              <a:miter lim="800000"/>
            </a:ln>
          </p:spPr>
          <p:txBody>
            <a:bodyPr>
              <a:spAutoFit/>
            </a:bodyPr>
            <a:lstStyle/>
            <a:p>
              <a:pPr>
                <a:buFont typeface="Arial" panose="020B0604020202020204" pitchFamily="34" charset="0"/>
                <a:buNone/>
              </a:pPr>
              <a:r>
                <a:rPr lang="zh-CN" altLang="en-US" sz="2000" dirty="0" smtClean="0">
                  <a:latin typeface="+mn-ea"/>
                  <a:ea typeface="+mn-ea"/>
                </a:rPr>
                <a:t> 二、编制程序</a:t>
              </a:r>
              <a:endParaRPr lang="zh-CN" altLang="en-US" sz="2000" dirty="0">
                <a:latin typeface="+mn-ea"/>
                <a:ea typeface="+mn-ea"/>
              </a:endParaRPr>
            </a:p>
          </p:txBody>
        </p:sp>
      </p:grpSp>
      <p:grpSp>
        <p:nvGrpSpPr>
          <p:cNvPr id="33" name="组合 32"/>
          <p:cNvGrpSpPr/>
          <p:nvPr/>
        </p:nvGrpSpPr>
        <p:grpSpPr bwMode="auto">
          <a:xfrm>
            <a:off x="1153983" y="4964335"/>
            <a:ext cx="4555286" cy="696913"/>
            <a:chOff x="1800275" y="3155950"/>
            <a:chExt cx="3233739" cy="696912"/>
          </a:xfrm>
        </p:grpSpPr>
        <p:sp>
          <p:nvSpPr>
            <p:cNvPr id="34" name="Freeform 7"/>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09" name="TextBox 34"/>
            <p:cNvSpPr txBox="1">
              <a:spLocks noChangeArrowheads="1"/>
            </p:cNvSpPr>
            <p:nvPr/>
          </p:nvSpPr>
          <p:spPr bwMode="auto">
            <a:xfrm>
              <a:off x="1812154" y="3273573"/>
              <a:ext cx="3221860" cy="400110"/>
            </a:xfrm>
            <a:prstGeom prst="rect">
              <a:avLst/>
            </a:prstGeom>
            <a:noFill/>
            <a:ln w="9525">
              <a:noFill/>
              <a:miter lim="800000"/>
            </a:ln>
          </p:spPr>
          <p:txBody>
            <a:bodyPr>
              <a:spAutoFit/>
            </a:bodyPr>
            <a:lstStyle/>
            <a:p>
              <a:pPr>
                <a:buFont typeface="Arial" panose="020B0604020202020204" pitchFamily="34" charset="0"/>
                <a:buNone/>
              </a:pPr>
              <a:r>
                <a:rPr lang="zh-CN" altLang="en-US" sz="2000" dirty="0" smtClean="0">
                  <a:latin typeface="+mn-ea"/>
                  <a:ea typeface="+mn-ea"/>
                </a:rPr>
                <a:t> 三、单位工程施工组织设计内容</a:t>
              </a:r>
              <a:endParaRPr lang="zh-CN" altLang="en-US" sz="2000" dirty="0">
                <a:latin typeface="+mn-ea"/>
                <a:ea typeface="+mn-ea"/>
              </a:endParaRPr>
            </a:p>
          </p:txBody>
        </p:sp>
      </p:grpSp>
      <p:grpSp>
        <p:nvGrpSpPr>
          <p:cNvPr id="45" name="组合 44"/>
          <p:cNvGrpSpPr/>
          <p:nvPr/>
        </p:nvGrpSpPr>
        <p:grpSpPr bwMode="auto">
          <a:xfrm>
            <a:off x="7467600" y="2204864"/>
            <a:ext cx="2951163" cy="2476500"/>
            <a:chOff x="6503314" y="2614013"/>
            <a:chExt cx="2950932" cy="2477697"/>
          </a:xfrm>
        </p:grpSpPr>
        <p:sp>
          <p:nvSpPr>
            <p:cNvPr id="33802" name="Oval 15"/>
            <p:cNvSpPr>
              <a:spLocks noChangeArrowheads="1"/>
            </p:cNvSpPr>
            <p:nvPr/>
          </p:nvSpPr>
          <p:spPr bwMode="auto">
            <a:xfrm>
              <a:off x="6503314" y="2614013"/>
              <a:ext cx="2950932" cy="2477697"/>
            </a:xfrm>
            <a:prstGeom prst="ellipse">
              <a:avLst/>
            </a:prstGeom>
            <a:solidFill>
              <a:schemeClr val="bg2"/>
            </a:solidFill>
            <a:ln w="10">
              <a:solidFill>
                <a:schemeClr val="accent2"/>
              </a:solidFill>
              <a:miter lim="800000"/>
            </a:ln>
          </p:spPr>
          <p:txBody>
            <a:bodyPr/>
            <a:lstStyle/>
            <a:p>
              <a:pPr>
                <a:buFont typeface="Arial" panose="020B0604020202020204" pitchFamily="34" charset="0"/>
                <a:buNone/>
              </a:pPr>
              <a:endParaRPr lang="zh-CN" altLang="en-US"/>
            </a:p>
          </p:txBody>
        </p:sp>
        <p:sp>
          <p:nvSpPr>
            <p:cNvPr id="47" name="TextBox 46"/>
            <p:cNvSpPr txBox="1"/>
            <p:nvPr/>
          </p:nvSpPr>
          <p:spPr>
            <a:xfrm>
              <a:off x="6890634" y="3497090"/>
              <a:ext cx="2446147" cy="708367"/>
            </a:xfrm>
            <a:prstGeom prst="rect">
              <a:avLst/>
            </a:prstGeom>
            <a:noFill/>
          </p:spPr>
          <p:txBody>
            <a:bodyPr>
              <a:spAutoFit/>
            </a:bodyPr>
            <a:lstStyle/>
            <a:p>
              <a:pPr>
                <a:buFont typeface="Arial" panose="020B0604020202020204" pitchFamily="34" charset="0"/>
                <a:buNone/>
                <a:defRPr/>
              </a:pPr>
              <a:r>
                <a:rPr lang="zh-CN" altLang="en-US" sz="4000" b="1" dirty="0">
                  <a:solidFill>
                    <a:schemeClr val="accent2"/>
                  </a:solidFill>
                  <a:latin typeface="+mj-ea"/>
                  <a:ea typeface="+mj-ea"/>
                </a:rPr>
                <a:t>知识链接</a:t>
              </a:r>
              <a:endParaRPr lang="zh-CN" altLang="en-US" sz="4000" b="1" dirty="0">
                <a:solidFill>
                  <a:schemeClr val="accent2"/>
                </a:solidFill>
                <a:latin typeface="+mj-ea"/>
                <a:ea typeface="+mj-ea"/>
              </a:endParaRPr>
            </a:p>
          </p:txBody>
        </p:sp>
      </p:grpSp>
    </p:spTree>
  </p:cSld>
  <p:clrMapOvr>
    <a:masterClrMapping/>
  </p:clrMapOvr>
  <p:transition spd="slow" advTm="514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077913" y="1628428"/>
            <a:ext cx="10421068" cy="4609231"/>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2" name="TextBox 11"/>
          <p:cNvSpPr txBox="1"/>
          <p:nvPr/>
        </p:nvSpPr>
        <p:spPr>
          <a:xfrm>
            <a:off x="3794125" y="1629147"/>
            <a:ext cx="7112000" cy="4662815"/>
          </a:xfrm>
          <a:prstGeom prst="rect">
            <a:avLst/>
          </a:prstGeom>
          <a:noFill/>
        </p:spPr>
        <p:txBody>
          <a:bodyPr wrap="square">
            <a:spAutoFit/>
          </a:bodyPr>
          <a:lstStyle/>
          <a:p>
            <a:pPr>
              <a:lnSpc>
                <a:spcPct val="150000"/>
              </a:lnSpc>
            </a:pPr>
            <a:r>
              <a:rPr lang="zh-CN" altLang="en-US" dirty="0" smtClean="0">
                <a:latin typeface="+mn-ea"/>
                <a:ea typeface="+mn-ea"/>
              </a:rPr>
              <a:t>单位工程施工组织设计的编制依据，有以下几方面：</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）与工程建设有关的法律、法规和文件。</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）招标文件或施工合同。</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）工程设计文件。</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）工程所在地区的行政主管部门的批准文件、建设单位对施工的具体要求。</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）国家及建设地区现行的有关技术标准、法规等文件。</a:t>
            </a:r>
            <a:endParaRPr lang="zh-CN" altLang="en-US"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）工程施工范围内的现场条件，工程地质及水文地质、气象等自然条件。</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）与工程有关的资源供应情况。</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8</a:t>
            </a:r>
            <a:r>
              <a:rPr lang="zh-CN" altLang="en-US" dirty="0" smtClean="0">
                <a:latin typeface="+mn-ea"/>
                <a:ea typeface="+mn-ea"/>
              </a:rPr>
              <a:t>）施工企业的生产能力、机具设备情况、技术水平等条件。</a:t>
            </a:r>
            <a:endParaRPr lang="zh-CN" altLang="en-US" dirty="0">
              <a:solidFill>
                <a:schemeClr val="accent1"/>
              </a:solidFill>
              <a:latin typeface="+mn-ea"/>
              <a:ea typeface="+mn-ea"/>
            </a:endParaRPr>
          </a:p>
        </p:txBody>
      </p:sp>
      <p:sp>
        <p:nvSpPr>
          <p:cNvPr id="24" name="TextBox 23"/>
          <p:cNvSpPr txBox="1"/>
          <p:nvPr/>
        </p:nvSpPr>
        <p:spPr>
          <a:xfrm>
            <a:off x="4081463" y="980728"/>
            <a:ext cx="5257800" cy="400110"/>
          </a:xfrm>
          <a:prstGeom prst="rect">
            <a:avLst/>
          </a:prstGeom>
          <a:noFill/>
        </p:spPr>
        <p:txBody>
          <a:bodyPr>
            <a:spAutoFit/>
          </a:bodyPr>
          <a:lstStyle/>
          <a:p>
            <a:pPr>
              <a:buFont typeface="Arial" panose="020B0604020202020204" pitchFamily="34" charset="0"/>
              <a:buNone/>
              <a:defRPr/>
            </a:pPr>
            <a:r>
              <a:rPr lang="zh-CN" altLang="en-US" sz="2000" dirty="0">
                <a:latin typeface="+mn-ea"/>
                <a:ea typeface="+mn-ea"/>
              </a:rPr>
              <a:t>一</a:t>
            </a:r>
            <a:r>
              <a:rPr lang="zh-CN" altLang="en-US" sz="2000" dirty="0" smtClean="0">
                <a:latin typeface="+mn-ea"/>
                <a:ea typeface="+mn-ea"/>
              </a:rPr>
              <a:t>、单位工程施工组织设计编制依据</a:t>
            </a:r>
            <a:endParaRPr lang="zh-CN" altLang="en-US" sz="2000" dirty="0">
              <a:latin typeface="+mn-ea"/>
              <a:ea typeface="+mn-ea"/>
            </a:endParaRPr>
          </a:p>
        </p:txBody>
      </p:sp>
      <p:sp>
        <p:nvSpPr>
          <p:cNvPr id="10" name="TextBox 54"/>
          <p:cNvSpPr txBox="1">
            <a:spLocks noChangeArrowheads="1"/>
          </p:cNvSpPr>
          <p:nvPr/>
        </p:nvSpPr>
        <p:spPr bwMode="auto">
          <a:xfrm>
            <a:off x="1494631" y="105248"/>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概    述</a:t>
            </a:r>
            <a:endParaRPr lang="zh-CN" altLang="en-US" b="1" spc="400" dirty="0">
              <a:solidFill>
                <a:schemeClr val="accent2"/>
              </a:solidFill>
              <a:latin typeface="+mn-ea"/>
              <a:ea typeface="+mn-ea"/>
            </a:endParaRPr>
          </a:p>
        </p:txBody>
      </p:sp>
      <p:sp>
        <p:nvSpPr>
          <p:cNvPr id="11" name="TextBox 55"/>
          <p:cNvSpPr txBox="1">
            <a:spLocks noChangeArrowheads="1"/>
          </p:cNvSpPr>
          <p:nvPr/>
        </p:nvSpPr>
        <p:spPr bwMode="auto">
          <a:xfrm>
            <a:off x="-326296"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3" name="Freeform 10"/>
          <p:cNvSpPr>
            <a:spLocks noEditPoints="1"/>
          </p:cNvSpPr>
          <p:nvPr/>
        </p:nvSpPr>
        <p:spPr bwMode="auto">
          <a:xfrm>
            <a:off x="1523796" y="1629147"/>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ln>
        </p:spPr>
        <p:txBody>
          <a:bodyPr/>
          <a:lstStyle/>
          <a:p>
            <a:endParaRPr lang="zh-CN" altLang="en-US"/>
          </a:p>
        </p:txBody>
      </p:sp>
      <p:sp>
        <p:nvSpPr>
          <p:cNvPr id="14" name="TextBox 19"/>
          <p:cNvSpPr txBox="1"/>
          <p:nvPr/>
        </p:nvSpPr>
        <p:spPr>
          <a:xfrm>
            <a:off x="1918500" y="1875288"/>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1</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6"/>
          <p:cNvSpPr/>
          <p:nvPr/>
        </p:nvSpPr>
        <p:spPr bwMode="auto">
          <a:xfrm>
            <a:off x="769789" y="2382986"/>
            <a:ext cx="6912297" cy="371031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7" name="TextBox 16"/>
          <p:cNvSpPr txBox="1"/>
          <p:nvPr/>
        </p:nvSpPr>
        <p:spPr>
          <a:xfrm>
            <a:off x="3361606" y="2859175"/>
            <a:ext cx="3960440" cy="2169825"/>
          </a:xfrm>
          <a:prstGeom prst="rect">
            <a:avLst/>
          </a:prstGeom>
          <a:noFill/>
        </p:spPr>
        <p:txBody>
          <a:bodyPr wrap="square">
            <a:spAutoFit/>
          </a:bodyPr>
          <a:lstStyle/>
          <a:p>
            <a:pPr>
              <a:lnSpc>
                <a:spcPct val="150000"/>
              </a:lnSpc>
            </a:pPr>
            <a:r>
              <a:rPr lang="zh-CN" altLang="en-US" dirty="0" smtClean="0">
                <a:latin typeface="+mn-ea"/>
                <a:ea typeface="+mn-ea"/>
              </a:rPr>
              <a:t>编制程序是指单位施工组织设计各组成部分形成的先后次序，以及相应之间的制约关系。根据我国建筑业实际情况，一般单位工程施工组织设计的编制程序，如图所示。</a:t>
            </a:r>
            <a:endParaRPr lang="zh-CN" altLang="en-US" dirty="0">
              <a:solidFill>
                <a:schemeClr val="accent1"/>
              </a:solidFill>
              <a:latin typeface="+mn-ea"/>
              <a:ea typeface="+mn-ea"/>
            </a:endParaRPr>
          </a:p>
        </p:txBody>
      </p:sp>
      <p:sp>
        <p:nvSpPr>
          <p:cNvPr id="35852" name="TextBox 25"/>
          <p:cNvSpPr txBox="1">
            <a:spLocks noChangeArrowheads="1"/>
          </p:cNvSpPr>
          <p:nvPr/>
        </p:nvSpPr>
        <p:spPr bwMode="auto">
          <a:xfrm>
            <a:off x="3720952" y="1844824"/>
            <a:ext cx="4392612" cy="379412"/>
          </a:xfrm>
          <a:prstGeom prst="rect">
            <a:avLst/>
          </a:prstGeom>
          <a:noFill/>
          <a:ln w="9525">
            <a:noFill/>
            <a:miter lim="800000"/>
          </a:ln>
        </p:spPr>
        <p:txBody>
          <a:bodyPr>
            <a:spAutoFit/>
          </a:bodyPr>
          <a:lstStyle/>
          <a:p>
            <a:pPr>
              <a:buFont typeface="Arial" panose="020B0604020202020204" pitchFamily="34" charset="0"/>
              <a:buNone/>
            </a:pPr>
            <a:endParaRPr lang="zh-CN" altLang="en-US"/>
          </a:p>
        </p:txBody>
      </p:sp>
      <p:sp>
        <p:nvSpPr>
          <p:cNvPr id="27" name="TextBox 26"/>
          <p:cNvSpPr txBox="1"/>
          <p:nvPr/>
        </p:nvSpPr>
        <p:spPr>
          <a:xfrm>
            <a:off x="3074417" y="1772816"/>
            <a:ext cx="5256212" cy="400110"/>
          </a:xfrm>
          <a:prstGeom prst="rect">
            <a:avLst/>
          </a:prstGeom>
          <a:noFill/>
        </p:spPr>
        <p:txBody>
          <a:bodyPr>
            <a:spAutoFit/>
          </a:bodyPr>
          <a:lstStyle/>
          <a:p>
            <a:pPr>
              <a:buFont typeface="Arial" panose="020B0604020202020204" pitchFamily="34" charset="0"/>
              <a:buNone/>
              <a:defRPr/>
            </a:pPr>
            <a:r>
              <a:rPr lang="zh-CN" altLang="en-US" sz="2000" dirty="0">
                <a:latin typeface="+mn-ea"/>
                <a:ea typeface="+mn-ea"/>
              </a:rPr>
              <a:t>二</a:t>
            </a:r>
            <a:r>
              <a:rPr lang="zh-CN" altLang="en-US" sz="2000" dirty="0" smtClean="0">
                <a:latin typeface="+mn-ea"/>
                <a:ea typeface="+mn-ea"/>
              </a:rPr>
              <a:t>、编制程序</a:t>
            </a:r>
            <a:endParaRPr lang="zh-CN" altLang="en-US" sz="2000" dirty="0">
              <a:latin typeface="+mn-ea"/>
              <a:ea typeface="+mn-ea"/>
            </a:endParaRPr>
          </a:p>
        </p:txBody>
      </p:sp>
      <p:pic>
        <p:nvPicPr>
          <p:cNvPr id="18" name="Picture 1" descr="C:\Users\Administrator\AppData\Roaming\Tencent\Users\1430847197\QQ\WinTemp\RichOle\)RHZ@)~Q%6$A$XXFHK{(Q_I.pn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8042597" y="802650"/>
            <a:ext cx="3744462" cy="5506670"/>
          </a:xfrm>
          <a:prstGeom prst="rect">
            <a:avLst/>
          </a:prstGeom>
          <a:noFill/>
        </p:spPr>
      </p:pic>
      <p:sp>
        <p:nvSpPr>
          <p:cNvPr id="12" name="TextBox 54"/>
          <p:cNvSpPr txBox="1">
            <a:spLocks noChangeArrowheads="1"/>
          </p:cNvSpPr>
          <p:nvPr/>
        </p:nvSpPr>
        <p:spPr bwMode="auto">
          <a:xfrm>
            <a:off x="1494631" y="105248"/>
            <a:ext cx="5041900" cy="369332"/>
          </a:xfrm>
          <a:prstGeom prst="rect">
            <a:avLst/>
          </a:prstGeom>
          <a:noFill/>
          <a:ln w="9525">
            <a:noFill/>
            <a:miter lim="800000"/>
          </a:ln>
        </p:spPr>
        <p:txBody>
          <a:bodyPr>
            <a:spAutoFit/>
          </a:bodyPr>
          <a:lstStyle/>
          <a:p>
            <a:pPr marL="0" lvl="1">
              <a:buFont typeface="Arial" panose="020B0604020202020204" pitchFamily="34" charset="0"/>
              <a:buNone/>
              <a:defRPr/>
            </a:pPr>
            <a:r>
              <a:rPr lang="zh-CN" altLang="en-US" dirty="0" smtClean="0">
                <a:solidFill>
                  <a:schemeClr val="accent2"/>
                </a:solidFill>
                <a:latin typeface="+mn-ea"/>
                <a:ea typeface="+mn-ea"/>
              </a:rPr>
              <a:t>概    述</a:t>
            </a:r>
            <a:endParaRPr lang="zh-CN" altLang="en-US" b="1" spc="400" dirty="0">
              <a:solidFill>
                <a:schemeClr val="accent2"/>
              </a:solidFill>
              <a:latin typeface="+mn-ea"/>
              <a:ea typeface="+mn-ea"/>
            </a:endParaRPr>
          </a:p>
        </p:txBody>
      </p:sp>
      <p:sp>
        <p:nvSpPr>
          <p:cNvPr id="13" name="TextBox 55"/>
          <p:cNvSpPr txBox="1">
            <a:spLocks noChangeArrowheads="1"/>
          </p:cNvSpPr>
          <p:nvPr/>
        </p:nvSpPr>
        <p:spPr bwMode="auto">
          <a:xfrm>
            <a:off x="-326296"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9" name="Freeform 10"/>
          <p:cNvSpPr>
            <a:spLocks noEditPoints="1"/>
          </p:cNvSpPr>
          <p:nvPr/>
        </p:nvSpPr>
        <p:spPr bwMode="auto">
          <a:xfrm>
            <a:off x="1170717" y="2420888"/>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ln>
        </p:spPr>
        <p:txBody>
          <a:bodyPr/>
          <a:lstStyle/>
          <a:p>
            <a:endParaRPr lang="zh-CN" altLang="en-US"/>
          </a:p>
        </p:txBody>
      </p:sp>
      <p:sp>
        <p:nvSpPr>
          <p:cNvPr id="20" name="TextBox 19"/>
          <p:cNvSpPr txBox="1"/>
          <p:nvPr/>
        </p:nvSpPr>
        <p:spPr>
          <a:xfrm>
            <a:off x="1565421" y="2667029"/>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2</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tags/tag1.xml><?xml version="1.0" encoding="utf-8"?>
<p:tagLst xmlns:p="http://schemas.openxmlformats.org/presentationml/2006/main">
  <p:tag name="MH" val="20150923222252"/>
  <p:tag name="MH_LIBRARY" val="GRAPHIC"/>
  <p:tag name="MH_ORDER" val="Straight Connector 4"/>
</p:tagLst>
</file>

<file path=ppt/tags/tag10.xml><?xml version="1.0" encoding="utf-8"?>
<p:tagLst xmlns:p="http://schemas.openxmlformats.org/presentationml/2006/main">
  <p:tag name="TIMING" val="|8.3"/>
</p:tagLst>
</file>

<file path=ppt/tags/tag11.xml><?xml version="1.0" encoding="utf-8"?>
<p:tagLst xmlns:p="http://schemas.openxmlformats.org/presentationml/2006/main">
  <p:tag name="MH" val="20150923222252"/>
  <p:tag name="MH_LIBRARY" val="GRAPHIC"/>
  <p:tag name="MH_ORDER" val="Straight Connector 4"/>
</p:tagLst>
</file>

<file path=ppt/tags/tag12.xml><?xml version="1.0" encoding="utf-8"?>
<p:tagLst xmlns:p="http://schemas.openxmlformats.org/presentationml/2006/main">
  <p:tag name="MH" val="20150923222252"/>
  <p:tag name="MH_LIBRARY" val="GRAPHIC"/>
  <p:tag name="MH_ORDER" val="Straight Connector 6"/>
</p:tagLst>
</file>

<file path=ppt/tags/tag13.xml><?xml version="1.0" encoding="utf-8"?>
<p:tagLst xmlns:p="http://schemas.openxmlformats.org/presentationml/2006/main">
  <p:tag name="MH" val="20150923222252"/>
  <p:tag name="MH_LIBRARY" val="GRAPHIC"/>
  <p:tag name="MH_ORDER" val="Oval 8"/>
</p:tagLst>
</file>

<file path=ppt/tags/tag14.xml><?xml version="1.0" encoding="utf-8"?>
<p:tagLst xmlns:p="http://schemas.openxmlformats.org/presentationml/2006/main">
  <p:tag name="MH" val="20150923222252"/>
  <p:tag name="MH_LIBRARY" val="GRAPHIC"/>
  <p:tag name="MH_ORDER" val="Oval 7"/>
</p:tagLst>
</file>

<file path=ppt/tags/tag15.xml><?xml version="1.0" encoding="utf-8"?>
<p:tagLst xmlns:p="http://schemas.openxmlformats.org/presentationml/2006/main">
  <p:tag name="MH" val="20150923222252"/>
  <p:tag name="MH_LIBRARY" val="GRAPHIC"/>
  <p:tag name="MH_ORDER" val="Straight Connector 4"/>
</p:tagLst>
</file>

<file path=ppt/tags/tag16.xml><?xml version="1.0" encoding="utf-8"?>
<p:tagLst xmlns:p="http://schemas.openxmlformats.org/presentationml/2006/main">
  <p:tag name="MH" val="20150923222252"/>
  <p:tag name="MH_LIBRARY" val="GRAPHIC"/>
  <p:tag name="MH_ORDER" val="Straight Connector 6"/>
</p:tagLst>
</file>

<file path=ppt/tags/tag17.xml><?xml version="1.0" encoding="utf-8"?>
<p:tagLst xmlns:p="http://schemas.openxmlformats.org/presentationml/2006/main">
  <p:tag name="MH" val="20150923222252"/>
  <p:tag name="MH_LIBRARY" val="GRAPHIC"/>
  <p:tag name="MH_ORDER" val="Oval 8"/>
</p:tagLst>
</file>

<file path=ppt/tags/tag18.xml><?xml version="1.0" encoding="utf-8"?>
<p:tagLst xmlns:p="http://schemas.openxmlformats.org/presentationml/2006/main">
  <p:tag name="MH" val="20150923222252"/>
  <p:tag name="MH_LIBRARY" val="GRAPHIC"/>
  <p:tag name="MH_ORDER" val="Oval 7"/>
</p:tagLst>
</file>

<file path=ppt/tags/tag19.xml><?xml version="1.0" encoding="utf-8"?>
<p:tagLst xmlns:p="http://schemas.openxmlformats.org/presentationml/2006/main">
  <p:tag name="MH" val="20150923222252"/>
  <p:tag name="MH_LIBRARY" val="GRAPHIC"/>
  <p:tag name="MH_ORDER" val="Straight Connector 4"/>
</p:tagLst>
</file>

<file path=ppt/tags/tag2.xml><?xml version="1.0" encoding="utf-8"?>
<p:tagLst xmlns:p="http://schemas.openxmlformats.org/presentationml/2006/main">
  <p:tag name="MH" val="20150923222252"/>
  <p:tag name="MH_LIBRARY" val="GRAPHIC"/>
  <p:tag name="MH_ORDER" val="Straight Connector 6"/>
</p:tagLst>
</file>

<file path=ppt/tags/tag20.xml><?xml version="1.0" encoding="utf-8"?>
<p:tagLst xmlns:p="http://schemas.openxmlformats.org/presentationml/2006/main">
  <p:tag name="MH" val="20150923222252"/>
  <p:tag name="MH_LIBRARY" val="GRAPHIC"/>
  <p:tag name="MH_ORDER" val="Straight Connector 6"/>
</p:tagLst>
</file>

<file path=ppt/tags/tag21.xml><?xml version="1.0" encoding="utf-8"?>
<p:tagLst xmlns:p="http://schemas.openxmlformats.org/presentationml/2006/main">
  <p:tag name="MH" val="20150923222252"/>
  <p:tag name="MH_LIBRARY" val="GRAPHIC"/>
  <p:tag name="MH_ORDER" val="Oval 8"/>
</p:tagLst>
</file>

<file path=ppt/tags/tag22.xml><?xml version="1.0" encoding="utf-8"?>
<p:tagLst xmlns:p="http://schemas.openxmlformats.org/presentationml/2006/main">
  <p:tag name="MH" val="20150923222252"/>
  <p:tag name="MH_LIBRARY" val="GRAPHIC"/>
  <p:tag name="MH_ORDER" val="Oval 7"/>
</p:tagLst>
</file>

<file path=ppt/tags/tag23.xml><?xml version="1.0" encoding="utf-8"?>
<p:tagLst xmlns:p="http://schemas.openxmlformats.org/presentationml/2006/main">
  <p:tag name="MH" val="20150923222252"/>
  <p:tag name="MH_LIBRARY" val="GRAPHIC"/>
  <p:tag name="MH_ORDER" val="Straight Connector 4"/>
</p:tagLst>
</file>

<file path=ppt/tags/tag24.xml><?xml version="1.0" encoding="utf-8"?>
<p:tagLst xmlns:p="http://schemas.openxmlformats.org/presentationml/2006/main">
  <p:tag name="MH" val="20150923222252"/>
  <p:tag name="MH_LIBRARY" val="GRAPHIC"/>
  <p:tag name="MH_ORDER" val="Straight Connector 6"/>
</p:tagLst>
</file>

<file path=ppt/tags/tag25.xml><?xml version="1.0" encoding="utf-8"?>
<p:tagLst xmlns:p="http://schemas.openxmlformats.org/presentationml/2006/main">
  <p:tag name="MH" val="20150923222252"/>
  <p:tag name="MH_LIBRARY" val="GRAPHIC"/>
  <p:tag name="MH_ORDER" val="Oval 8"/>
</p:tagLst>
</file>

<file path=ppt/tags/tag26.xml><?xml version="1.0" encoding="utf-8"?>
<p:tagLst xmlns:p="http://schemas.openxmlformats.org/presentationml/2006/main">
  <p:tag name="MH" val="20150923222252"/>
  <p:tag name="MH_LIBRARY" val="GRAPHIC"/>
  <p:tag name="MH_ORDER" val="Oval 7"/>
</p:tagLst>
</file>

<file path=ppt/tags/tag27.xml><?xml version="1.0" encoding="utf-8"?>
<p:tagLst xmlns:p="http://schemas.openxmlformats.org/presentationml/2006/main">
  <p:tag name="MH" val="20150923222252"/>
  <p:tag name="MH_LIBRARY" val="GRAPHIC"/>
  <p:tag name="MH_ORDER" val="Straight Connector 4"/>
</p:tagLst>
</file>

<file path=ppt/tags/tag28.xml><?xml version="1.0" encoding="utf-8"?>
<p:tagLst xmlns:p="http://schemas.openxmlformats.org/presentationml/2006/main">
  <p:tag name="MH" val="20150923222252"/>
  <p:tag name="MH_LIBRARY" val="GRAPHIC"/>
  <p:tag name="MH_ORDER" val="Straight Connector 6"/>
</p:tagLst>
</file>

<file path=ppt/tags/tag29.xml><?xml version="1.0" encoding="utf-8"?>
<p:tagLst xmlns:p="http://schemas.openxmlformats.org/presentationml/2006/main">
  <p:tag name="MH" val="20150923222252"/>
  <p:tag name="MH_LIBRARY" val="GRAPHIC"/>
  <p:tag name="MH_ORDER" val="Oval 8"/>
</p:tagLst>
</file>

<file path=ppt/tags/tag3.xml><?xml version="1.0" encoding="utf-8"?>
<p:tagLst xmlns:p="http://schemas.openxmlformats.org/presentationml/2006/main">
  <p:tag name="MH" val="20150923222252"/>
  <p:tag name="MH_LIBRARY" val="GRAPHIC"/>
  <p:tag name="MH_ORDER" val="Oval 8"/>
</p:tagLst>
</file>

<file path=ppt/tags/tag30.xml><?xml version="1.0" encoding="utf-8"?>
<p:tagLst xmlns:p="http://schemas.openxmlformats.org/presentationml/2006/main">
  <p:tag name="MH" val="20150923222252"/>
  <p:tag name="MH_LIBRARY" val="GRAPHIC"/>
  <p:tag name="MH_ORDER" val="Oval 7"/>
</p:tagLst>
</file>

<file path=ppt/tags/tag31.xml><?xml version="1.0" encoding="utf-8"?>
<p:tagLst xmlns:p="http://schemas.openxmlformats.org/presentationml/2006/main">
  <p:tag name="MH" val="20150923222252"/>
  <p:tag name="MH_LIBRARY" val="GRAPHIC"/>
  <p:tag name="MH_ORDER" val="Straight Connector 4"/>
</p:tagLst>
</file>

<file path=ppt/tags/tag32.xml><?xml version="1.0" encoding="utf-8"?>
<p:tagLst xmlns:p="http://schemas.openxmlformats.org/presentationml/2006/main">
  <p:tag name="MH" val="20150923222252"/>
  <p:tag name="MH_LIBRARY" val="GRAPHIC"/>
  <p:tag name="MH_ORDER" val="Straight Connector 6"/>
</p:tagLst>
</file>

<file path=ppt/tags/tag33.xml><?xml version="1.0" encoding="utf-8"?>
<p:tagLst xmlns:p="http://schemas.openxmlformats.org/presentationml/2006/main">
  <p:tag name="MH" val="20150923222252"/>
  <p:tag name="MH_LIBRARY" val="GRAPHIC"/>
  <p:tag name="MH_ORDER" val="Oval 8"/>
</p:tagLst>
</file>

<file path=ppt/tags/tag34.xml><?xml version="1.0" encoding="utf-8"?>
<p:tagLst xmlns:p="http://schemas.openxmlformats.org/presentationml/2006/main">
  <p:tag name="MH" val="20150923222252"/>
  <p:tag name="MH_LIBRARY" val="GRAPHIC"/>
  <p:tag name="MH_ORDER" val="Oval 7"/>
</p:tagLst>
</file>

<file path=ppt/tags/tag4.xml><?xml version="1.0" encoding="utf-8"?>
<p:tagLst xmlns:p="http://schemas.openxmlformats.org/presentationml/2006/main">
  <p:tag name="MH" val="20150923222252"/>
  <p:tag name="MH_LIBRARY" val="GRAPHIC"/>
  <p:tag name="MH_ORDER" val="Oval 7"/>
</p:tagLst>
</file>

<file path=ppt/tags/tag5.xml><?xml version="1.0" encoding="utf-8"?>
<p:tagLst xmlns:p="http://schemas.openxmlformats.org/presentationml/2006/main">
  <p:tag name="MH" val="20150923222252"/>
  <p:tag name="MH_LIBRARY" val="GRAPHIC"/>
  <p:tag name="MH_ORDER" val="Straight Connector 4"/>
</p:tagLst>
</file>

<file path=ppt/tags/tag6.xml><?xml version="1.0" encoding="utf-8"?>
<p:tagLst xmlns:p="http://schemas.openxmlformats.org/presentationml/2006/main">
  <p:tag name="MH" val="20150923222252"/>
  <p:tag name="MH_LIBRARY" val="GRAPHIC"/>
  <p:tag name="MH_ORDER" val="Straight Connector 6"/>
</p:tagLst>
</file>

<file path=ppt/tags/tag7.xml><?xml version="1.0" encoding="utf-8"?>
<p:tagLst xmlns:p="http://schemas.openxmlformats.org/presentationml/2006/main">
  <p:tag name="MH" val="20150923222252"/>
  <p:tag name="MH_LIBRARY" val="GRAPHIC"/>
  <p:tag name="MH_ORDER" val="Oval 8"/>
</p:tagLst>
</file>

<file path=ppt/tags/tag8.xml><?xml version="1.0" encoding="utf-8"?>
<p:tagLst xmlns:p="http://schemas.openxmlformats.org/presentationml/2006/main">
  <p:tag name="MH" val="20150923222252"/>
  <p:tag name="MH_LIBRARY" val="GRAPHIC"/>
  <p:tag name="MH_ORDER" val="Oval 7"/>
</p:tagLst>
</file>

<file path=ppt/tags/tag9.xml><?xml version="1.0" encoding="utf-8"?>
<p:tagLst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7934</Words>
  <Application>WPS 演示</Application>
  <PresentationFormat>自定义</PresentationFormat>
  <Paragraphs>748</Paragraphs>
  <Slides>62</Slides>
  <Notes>62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62</vt:i4>
      </vt:variant>
    </vt:vector>
  </HeadingPairs>
  <TitlesOfParts>
    <vt:vector size="78" baseType="lpstr">
      <vt:lpstr>Arial</vt:lpstr>
      <vt:lpstr>宋体</vt:lpstr>
      <vt:lpstr>Wingdings</vt:lpstr>
      <vt:lpstr>微软雅黑</vt:lpstr>
      <vt:lpstr>仿宋_GB2312</vt:lpstr>
      <vt:lpstr>仿宋</vt:lpstr>
      <vt:lpstr>仿宋_GB2312</vt:lpstr>
      <vt:lpstr>Calibri</vt:lpstr>
      <vt:lpstr>华文细黑</vt:lpstr>
      <vt:lpstr>方正粗黑宋简体</vt:lpstr>
      <vt:lpstr>方正卡通简体</vt:lpstr>
      <vt:lpstr>Impact</vt:lpstr>
      <vt:lpstr>黑体</vt:lpstr>
      <vt:lpstr>华文细黑</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980</cp:revision>
  <dcterms:created xsi:type="dcterms:W3CDTF">2013-01-25T01:44:00Z</dcterms:created>
  <dcterms:modified xsi:type="dcterms:W3CDTF">2021-07-21T03:42:43Z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9E4FCEBEC601412D825C81A192B744D0</vt:lpwstr>
  </property>
</Properties>
</file>